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375" r:id="rId2"/>
    <p:sldId id="305" r:id="rId3"/>
    <p:sldId id="453" r:id="rId4"/>
    <p:sldId id="407" r:id="rId5"/>
    <p:sldId id="454" r:id="rId6"/>
    <p:sldId id="455" r:id="rId7"/>
    <p:sldId id="410" r:id="rId8"/>
    <p:sldId id="443" r:id="rId9"/>
    <p:sldId id="456" r:id="rId10"/>
    <p:sldId id="457" r:id="rId11"/>
    <p:sldId id="411" r:id="rId12"/>
    <p:sldId id="442" r:id="rId13"/>
    <p:sldId id="444" r:id="rId14"/>
    <p:sldId id="412" r:id="rId15"/>
    <p:sldId id="422" r:id="rId16"/>
    <p:sldId id="423" r:id="rId17"/>
    <p:sldId id="424" r:id="rId18"/>
    <p:sldId id="425" r:id="rId19"/>
    <p:sldId id="426" r:id="rId20"/>
    <p:sldId id="445" r:id="rId21"/>
    <p:sldId id="446" r:id="rId22"/>
    <p:sldId id="458" r:id="rId23"/>
    <p:sldId id="459" r:id="rId24"/>
    <p:sldId id="460" r:id="rId25"/>
    <p:sldId id="461" r:id="rId26"/>
    <p:sldId id="462" r:id="rId27"/>
    <p:sldId id="427" r:id="rId28"/>
    <p:sldId id="428" r:id="rId29"/>
    <p:sldId id="429" r:id="rId30"/>
    <p:sldId id="413" r:id="rId31"/>
    <p:sldId id="414" r:id="rId32"/>
    <p:sldId id="415" r:id="rId33"/>
    <p:sldId id="416" r:id="rId34"/>
    <p:sldId id="417" r:id="rId35"/>
    <p:sldId id="433" r:id="rId36"/>
    <p:sldId id="434" r:id="rId37"/>
    <p:sldId id="435" r:id="rId38"/>
    <p:sldId id="436" r:id="rId39"/>
    <p:sldId id="437" r:id="rId40"/>
    <p:sldId id="438" r:id="rId41"/>
    <p:sldId id="439" r:id="rId42"/>
    <p:sldId id="440" r:id="rId43"/>
    <p:sldId id="441" r:id="rId44"/>
    <p:sldId id="384" r:id="rId45"/>
    <p:sldId id="408" r:id="rId46"/>
    <p:sldId id="409" r:id="rId47"/>
    <p:sldId id="418" r:id="rId48"/>
    <p:sldId id="419" r:id="rId49"/>
    <p:sldId id="420" r:id="rId50"/>
    <p:sldId id="421" r:id="rId51"/>
    <p:sldId id="447" r:id="rId52"/>
    <p:sldId id="448" r:id="rId53"/>
    <p:sldId id="430" r:id="rId54"/>
    <p:sldId id="431" r:id="rId55"/>
    <p:sldId id="432" r:id="rId56"/>
    <p:sldId id="449" r:id="rId57"/>
    <p:sldId id="450" r:id="rId58"/>
    <p:sldId id="451" r:id="rId59"/>
    <p:sldId id="452" r:id="rId60"/>
    <p:sldId id="30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55736D"/>
    <a:srgbClr val="FF99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5A6A71-CEDB-44CC-CCEC-61336B17FDD8}" v="435" dt="2023-08-11T14:26:16.106"/>
    <p1510:client id="{81C1DFB8-924C-44EF-A5B9-CDFFEE16057F}" v="69" dt="2023-07-29T11:52:52.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993" autoAdjust="0"/>
  </p:normalViewPr>
  <p:slideViewPr>
    <p:cSldViewPr snapToGrid="0" snapToObjects="1">
      <p:cViewPr varScale="1">
        <p:scale>
          <a:sx n="72" d="100"/>
          <a:sy n="72" d="100"/>
        </p:scale>
        <p:origin x="660" y="78"/>
      </p:cViewPr>
      <p:guideLst/>
    </p:cSldViewPr>
  </p:slideViewPr>
  <p:outlineViewPr>
    <p:cViewPr>
      <p:scale>
        <a:sx n="33" d="100"/>
        <a:sy n="33" d="100"/>
      </p:scale>
      <p:origin x="0" y="-446"/>
    </p:cViewPr>
  </p:outlineViewPr>
  <p:notesTextViewPr>
    <p:cViewPr>
      <p:scale>
        <a:sx n="1" d="1"/>
        <a:sy n="1" d="1"/>
      </p:scale>
      <p:origin x="0" y="0"/>
    </p:cViewPr>
  </p:notesTextViewPr>
  <p:notesViewPr>
    <p:cSldViewPr snapToGrid="0" snapToObjects="1">
      <p:cViewPr varScale="1">
        <p:scale>
          <a:sx n="87" d="100"/>
          <a:sy n="87" d="100"/>
        </p:scale>
        <p:origin x="2696"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98B882-BA21-D947-B59A-B375F7B01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73F5E-F60B-3D42-A6DD-6D5611C2F6EE}" type="datetimeFigureOut">
              <a:rPr lang="en-US" smtClean="0"/>
              <a:t>10/9/2023</a:t>
            </a:fld>
            <a:endParaRPr lang="en-US" dirty="0"/>
          </a:p>
        </p:txBody>
      </p:sp>
      <p:sp>
        <p:nvSpPr>
          <p:cNvPr id="4" name="Footer Placeholder 3">
            <a:extLst>
              <a:ext uri="{FF2B5EF4-FFF2-40B4-BE49-F238E27FC236}">
                <a16:creationId xmlns:a16="http://schemas.microsoft.com/office/drawing/2014/main" id="{8219AD5B-1A75-1A4A-8459-A96AB79E9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49C6818-84EB-2D43-AA44-FC64C4595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8A1AC-D174-D44D-BB31-612041F19AA1}" type="slidenum">
              <a:rPr lang="en-US" smtClean="0"/>
              <a:t>‹#›</a:t>
            </a:fld>
            <a:endParaRPr lang="en-US" dirty="0"/>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2063-85F0-441C-8FB5-FBB99CB8A9F9}"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EBA079-F9D1-4CBB-A05E-DFEEC9C8534E}" type="slidenum">
              <a:rPr lang="en-US" smtClean="0"/>
              <a:t>‹#›</a:t>
            </a:fld>
            <a:endParaRPr lang="en-US"/>
          </a:p>
        </p:txBody>
      </p:sp>
    </p:spTree>
    <p:extLst>
      <p:ext uri="{BB962C8B-B14F-4D97-AF65-F5344CB8AC3E}">
        <p14:creationId xmlns:p14="http://schemas.microsoft.com/office/powerpoint/2010/main" val="3292974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Caption_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52400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6338806"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1524000"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F2E583C8-CCA8-BB4A-B8AA-4ED85B62E67F}"/>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66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496456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780326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20737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957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2183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9264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7893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37568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8996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Image and Caption_1">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676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noProof="0"/>
              <a:t>Click icon to add picture</a:t>
            </a:r>
            <a:endParaRPr lang="en-US" noProof="0"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44026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9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10/9/2023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56824-A55C-4F44-B9CB-109B027241D7}" type="datetimeFigureOut">
              <a:rPr lang="en-US" smtClean="0"/>
              <a:t>10/9/2023</a:t>
            </a:fld>
            <a:endParaRPr lang="en-US" dirty="0"/>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dirty="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61" r:id="rId5"/>
    <p:sldLayoutId id="2147483676" r:id="rId6"/>
    <p:sldLayoutId id="2147483675" r:id="rId7"/>
    <p:sldLayoutId id="2147483677" r:id="rId8"/>
    <p:sldLayoutId id="2147483678" r:id="rId9"/>
    <p:sldLayoutId id="2147483679" r:id="rId10"/>
    <p:sldLayoutId id="2147483681" r:id="rId11"/>
    <p:sldLayoutId id="2147483682" r:id="rId12"/>
    <p:sldLayoutId id="2147483686" r:id="rId13"/>
    <p:sldLayoutId id="2147483663" r:id="rId14"/>
    <p:sldLayoutId id="2147483683" r:id="rId15"/>
    <p:sldLayoutId id="2147483685" r:id="rId16"/>
    <p:sldLayoutId id="2147483684" r:id="rId17"/>
    <p:sldLayoutId id="2147483680" r:id="rId18"/>
    <p:sldLayoutId id="2147483691" r:id="rId19"/>
    <p:sldLayoutId id="2147483692" r:id="rId20"/>
    <p:sldLayoutId id="2147483693" r:id="rId21"/>
    <p:sldLayoutId id="2147483694" r:id="rId22"/>
    <p:sldLayoutId id="2147483688" r:id="rId23"/>
    <p:sldLayoutId id="2147483687" r:id="rId24"/>
    <p:sldLayoutId id="2147483689" r:id="rId25"/>
    <p:sldLayoutId id="2147483690" r:id="rId26"/>
    <p:sldLayoutId id="2147483695" r:id="rId27"/>
    <p:sldLayoutId id="2147483696" r:id="rId28"/>
    <p:sldLayoutId id="2147483697" r:id="rId29"/>
    <p:sldLayoutId id="2147483698" r:id="rId30"/>
    <p:sldLayoutId id="2147483667" r:id="rId31"/>
    <p:sldLayoutId id="2147483703" r:id="rId32"/>
    <p:sldLayoutId id="2147483704" r:id="rId33"/>
    <p:sldLayoutId id="2147483705" r:id="rId34"/>
    <p:sldLayoutId id="2147483706" r:id="rId35"/>
    <p:sldLayoutId id="2147483700" r:id="rId36"/>
    <p:sldLayoutId id="2147483699" r:id="rId37"/>
    <p:sldLayoutId id="2147483701" r:id="rId38"/>
    <p:sldLayoutId id="2147483702"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g"/><Relationship Id="rId1" Type="http://schemas.openxmlformats.org/officeDocument/2006/relationships/slideLayout" Target="../slideLayouts/slideLayout31.xml"/><Relationship Id="rId6" Type="http://schemas.openxmlformats.org/officeDocument/2006/relationships/hyperlink" Target="mailto:Harpreet.w@jinactus.com" TargetMode="External"/><Relationship Id="rId5" Type="http://schemas.openxmlformats.org/officeDocument/2006/relationships/image" Target="../media/image2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1" name="Picture Placeholder 21">
            <a:extLst>
              <a:ext uri="{FF2B5EF4-FFF2-40B4-BE49-F238E27FC236}">
                <a16:creationId xmlns:a16="http://schemas.microsoft.com/office/drawing/2014/main" id="{DB20DB88-CBCC-9A4A-BA0A-4807E1B8E804}"/>
              </a:ext>
            </a:extLst>
          </p:cNvPr>
          <p:cNvPicPr>
            <a:picLocks noGrp="1" noChangeAspect="1"/>
          </p:cNvPicPr>
          <p:nvPr>
            <p:ph type="pic" sz="quarter" idx="10"/>
          </p:nvPr>
        </p:nvPicPr>
        <p:blipFill>
          <a:blip r:embed="rId2"/>
          <a:srcRect l="4652" r="4652"/>
          <a:stretch/>
        </p:blipFill>
        <p:spPr>
          <a:xfrm>
            <a:off x="1147571" y="0"/>
            <a:ext cx="11057681" cy="6858000"/>
          </a:xfrm>
          <a:solidFill>
            <a:srgbClr val="002060"/>
          </a:solidFill>
          <a:effectLst>
            <a:outerShdw blurRad="50800" dist="50800" dir="5400000" algn="ctr" rotWithShape="0">
              <a:schemeClr val="bg1"/>
            </a:outerShdw>
          </a:effectLst>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3207434"/>
            <a:ext cx="6718852" cy="1895956"/>
          </a:xfrm>
        </p:spPr>
        <p:txBody>
          <a:bodyPr/>
          <a:lstStyle/>
          <a:p>
            <a:r>
              <a:rPr lang="en-US" dirty="0">
                <a:solidFill>
                  <a:schemeClr val="bg1"/>
                </a:solidFill>
              </a:rPr>
              <a:t>NEWTON ENTERPRISE plus</a:t>
            </a:r>
            <a:endParaRPr lang="en-US" dirty="0"/>
          </a:p>
        </p:txBody>
      </p:sp>
      <p:pic>
        <p:nvPicPr>
          <p:cNvPr id="2" name="Picture 1">
            <a:extLst>
              <a:ext uri="{FF2B5EF4-FFF2-40B4-BE49-F238E27FC236}">
                <a16:creationId xmlns:a16="http://schemas.microsoft.com/office/drawing/2014/main" id="{B6AAE09D-D18C-77C6-C634-A8BF98BEA2C0}"/>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29426D21-27EE-9291-260A-908A8B307363}"/>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428584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1303189"/>
            <a:ext cx="9918177" cy="1184141"/>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rPr>
              <a:t>Product Cross References</a:t>
            </a:r>
            <a:endParaRPr lang="en-US"/>
          </a:p>
          <a:p>
            <a:r>
              <a:rPr lang="en-US" sz="1800" dirty="0">
                <a:latin typeface="+mn-lt"/>
                <a:ea typeface="Arial" panose="020B0604020202020204" pitchFamily="34" charset="0"/>
              </a:rPr>
              <a:t>Use item numbers from other vendors to determine things ordered by a client. Store and conveniently retrieve cross-reference data from clients, suppliers, and producers, along with generic numbers.</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2487725"/>
            <a:ext cx="9918180" cy="1179558"/>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rPr>
              <a:t>Substitutions of Items</a:t>
            </a:r>
            <a:endParaRPr lang="en-US"/>
          </a:p>
          <a:p>
            <a:r>
              <a:rPr lang="en-US" sz="1800" dirty="0">
                <a:latin typeface="+mn-lt"/>
                <a:ea typeface="Arial" panose="020B0604020202020204" pitchFamily="34" charset="0"/>
              </a:rPr>
              <a:t>Link products that share similar qualities to offer alternatives for items that are out of stock. Providing less expensive options gives clients better service. </a:t>
            </a:r>
            <a:endParaRPr lang="en-US" dirty="0">
              <a:latin typeface="+mn-lt"/>
              <a:cs typeface="Calibri"/>
            </a:endParaRPr>
          </a:p>
        </p:txBody>
      </p:sp>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1396975"/>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2584172"/>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4" name="Text Placeholder 6">
            <a:extLst>
              <a:ext uri="{FF2B5EF4-FFF2-40B4-BE49-F238E27FC236}">
                <a16:creationId xmlns:a16="http://schemas.microsoft.com/office/drawing/2014/main" id="{4685F173-56F1-A885-F7FC-0B51AC764A47}"/>
              </a:ext>
            </a:extLst>
          </p:cNvPr>
          <p:cNvSpPr txBox="1">
            <a:spLocks/>
          </p:cNvSpPr>
          <p:nvPr/>
        </p:nvSpPr>
        <p:spPr>
          <a:xfrm>
            <a:off x="1758010" y="377064"/>
            <a:ext cx="9918177" cy="937957"/>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Charges for Items</a:t>
            </a:r>
            <a:endParaRPr lang="en-US" dirty="0">
              <a:solidFill>
                <a:srgbClr val="000000"/>
              </a:solidFill>
              <a:latin typeface="Calibri Light"/>
              <a:cs typeface="Calibri Light"/>
            </a:endParaRPr>
          </a:p>
          <a:p>
            <a:r>
              <a:rPr lang="en-US" sz="1800" dirty="0">
                <a:solidFill>
                  <a:srgbClr val="000000"/>
                </a:solidFill>
                <a:latin typeface="+mn-lt"/>
              </a:rPr>
              <a:t>Include</a:t>
            </a:r>
            <a:r>
              <a:rPr lang="en-US" sz="1800" dirty="0">
                <a:solidFill>
                  <a:srgbClr val="000000"/>
                </a:solidFill>
                <a:latin typeface="+mn-lt"/>
                <a:ea typeface="Arial" panose="020B0604020202020204" pitchFamily="34" charset="0"/>
              </a:rPr>
              <a:t> the sum of extra expenses like freight and insurance in pricing.</a:t>
            </a:r>
            <a:endParaRPr lang="en-US" dirty="0"/>
          </a:p>
        </p:txBody>
      </p:sp>
      <p:pic>
        <p:nvPicPr>
          <p:cNvPr id="8" name="Graphic 7" descr="Chevron arrows with solid fill">
            <a:extLst>
              <a:ext uri="{FF2B5EF4-FFF2-40B4-BE49-F238E27FC236}">
                <a16:creationId xmlns:a16="http://schemas.microsoft.com/office/drawing/2014/main" id="{F54B6937-4080-FA84-E6BD-0A4846B29C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89" y="447404"/>
            <a:ext cx="248124" cy="248124"/>
          </a:xfrm>
          <a:prstGeom prst="rect">
            <a:avLst/>
          </a:prstGeom>
        </p:spPr>
      </p:pic>
      <p:sp>
        <p:nvSpPr>
          <p:cNvPr id="10" name="Text Placeholder 6">
            <a:extLst>
              <a:ext uri="{FF2B5EF4-FFF2-40B4-BE49-F238E27FC236}">
                <a16:creationId xmlns:a16="http://schemas.microsoft.com/office/drawing/2014/main" id="{3619C4CA-F802-916C-D76B-3BDEE347314A}"/>
              </a:ext>
            </a:extLst>
          </p:cNvPr>
          <p:cNvSpPr txBox="1">
            <a:spLocks/>
          </p:cNvSpPr>
          <p:nvPr/>
        </p:nvSpPr>
        <p:spPr>
          <a:xfrm>
            <a:off x="1758009" y="3648309"/>
            <a:ext cx="9918180" cy="1402297"/>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rPr>
              <a:t>Budget Items</a:t>
            </a:r>
            <a:endParaRPr lang="en-US"/>
          </a:p>
          <a:p>
            <a:r>
              <a:rPr lang="en-US" sz="1800" dirty="0">
                <a:latin typeface="+mn-lt"/>
                <a:ea typeface="Arial" panose="020B0604020202020204" pitchFamily="34" charset="0"/>
              </a:rPr>
              <a:t>Set sales and purchase budgets for customers, vendors, and individual items. Create and keep track of a sales budget utilized by decision-makers. Obtain information on anticipated demand, then use it while having business conversations with clients.</a:t>
            </a:r>
            <a:endParaRPr lang="en-US" dirty="0"/>
          </a:p>
        </p:txBody>
      </p:sp>
      <p:pic>
        <p:nvPicPr>
          <p:cNvPr id="11" name="Graphic 10" descr="Chevron arrows with solid fill">
            <a:extLst>
              <a:ext uri="{FF2B5EF4-FFF2-40B4-BE49-F238E27FC236}">
                <a16:creationId xmlns:a16="http://schemas.microsoft.com/office/drawing/2014/main" id="{A3DE6094-36F0-79C9-671C-26136B8B28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6963" y="3721310"/>
            <a:ext cx="248124" cy="201232"/>
          </a:xfrm>
          <a:prstGeom prst="rect">
            <a:avLst/>
          </a:prstGeom>
        </p:spPr>
      </p:pic>
      <p:sp>
        <p:nvSpPr>
          <p:cNvPr id="2" name="Text Placeholder 6">
            <a:extLst>
              <a:ext uri="{FF2B5EF4-FFF2-40B4-BE49-F238E27FC236}">
                <a16:creationId xmlns:a16="http://schemas.microsoft.com/office/drawing/2014/main" id="{73A5AB35-739A-FF3F-D4F1-9FEC8E4FC50A}"/>
              </a:ext>
            </a:extLst>
          </p:cNvPr>
          <p:cNvSpPr txBox="1">
            <a:spLocks/>
          </p:cNvSpPr>
          <p:nvPr/>
        </p:nvSpPr>
        <p:spPr>
          <a:xfrm>
            <a:off x="1711116" y="5008185"/>
            <a:ext cx="9918180" cy="1402297"/>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Research Reports</a:t>
            </a:r>
            <a:endParaRPr lang="en-US" dirty="0"/>
          </a:p>
          <a:p>
            <a:r>
              <a:rPr lang="en-US" sz="1800" dirty="0">
                <a:latin typeface="+mn-lt"/>
                <a:ea typeface="Arial" panose="020B0604020202020204" pitchFamily="34" charset="0"/>
              </a:rPr>
              <a:t>Deliver pertinent information that guides daily decisions to decision-makers, particularly those who are in charge of sales, purchasing, and management of product portfolio.</a:t>
            </a:r>
            <a:endParaRPr lang="en-US" dirty="0"/>
          </a:p>
        </p:txBody>
      </p:sp>
      <p:pic>
        <p:nvPicPr>
          <p:cNvPr id="3" name="Graphic 2" descr="Chevron arrows with solid fill">
            <a:extLst>
              <a:ext uri="{FF2B5EF4-FFF2-40B4-BE49-F238E27FC236}">
                <a16:creationId xmlns:a16="http://schemas.microsoft.com/office/drawing/2014/main" id="{1A692981-44DB-0E34-03ED-83481EABED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0070" y="5081186"/>
            <a:ext cx="248124" cy="201232"/>
          </a:xfrm>
          <a:prstGeom prst="rect">
            <a:avLst/>
          </a:prstGeom>
        </p:spPr>
      </p:pic>
    </p:spTree>
    <p:extLst>
      <p:ext uri="{BB962C8B-B14F-4D97-AF65-F5344CB8AC3E}">
        <p14:creationId xmlns:p14="http://schemas.microsoft.com/office/powerpoint/2010/main" val="523798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2832697"/>
            <a:ext cx="9918179" cy="1162228"/>
          </a:xfrm>
        </p:spPr>
        <p:txBody>
          <a:bodyPr/>
          <a:lstStyle/>
          <a:p>
            <a:r>
              <a:rPr lang="en-US" sz="1900" b="1">
                <a:solidFill>
                  <a:srgbClr val="55736D"/>
                </a:solidFill>
                <a:latin typeface="+mn-lt"/>
              </a:rPr>
              <a:t>Optimization of Stock</a:t>
            </a:r>
            <a:endParaRPr lang="en-US"/>
          </a:p>
          <a:p>
            <a:r>
              <a:rPr lang="en-US" sz="1800" dirty="0">
                <a:latin typeface="+mn-lt"/>
                <a:ea typeface="Arial" panose="020B0604020202020204" pitchFamily="34" charset="0"/>
              </a:rPr>
              <a:t>The module assists in calculating the ideal stock levels, eliminating surplus </a:t>
            </a:r>
            <a:r>
              <a:rPr lang="en-US" sz="1800" dirty="0">
                <a:effectLst/>
                <a:latin typeface="+mn-lt"/>
                <a:ea typeface="Arial" panose="020B0604020202020204" pitchFamily="34" charset="0"/>
              </a:rPr>
              <a:t>inventory, and </a:t>
            </a:r>
            <a:r>
              <a:rPr lang="en-US" sz="1800" dirty="0">
                <a:latin typeface="+mn-lt"/>
                <a:ea typeface="Arial" panose="020B0604020202020204" pitchFamily="34" charset="0"/>
              </a:rPr>
              <a:t>averting stockouts by examining historical data and demand patterns</a:t>
            </a:r>
            <a:r>
              <a:rPr lang="en-US" sz="1800" dirty="0">
                <a:effectLst/>
                <a:latin typeface="+mn-lt"/>
                <a:ea typeface="Arial" panose="020B0604020202020204" pitchFamily="34" charset="0"/>
              </a:rPr>
              <a:t>.</a:t>
            </a:r>
            <a:endParaRPr lang="en-US" dirty="0"/>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3998077"/>
            <a:ext cx="9918177"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Warehouse Management</a:t>
            </a:r>
          </a:p>
          <a:p>
            <a:r>
              <a:rPr lang="en-US" sz="1800" dirty="0">
                <a:latin typeface="+mn-lt"/>
                <a:ea typeface="Arial" panose="020B0604020202020204" pitchFamily="34" charset="0"/>
              </a:rPr>
              <a:t>By organizing bin locations, regulating storage capacity, and streamlining the picking and packaging procedures, this component facilitates effective warehouse operations.</a:t>
            </a:r>
            <a:endParaRPr lang="en-US" dirty="0">
              <a:latin typeface="+mn-lt"/>
            </a:endParaRP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5136542"/>
            <a:ext cx="9918180"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Integration of RFID and Barcode</a:t>
            </a:r>
          </a:p>
          <a:p>
            <a:r>
              <a:rPr lang="en-US" sz="1800" dirty="0">
                <a:latin typeface="+mn-lt"/>
                <a:ea typeface="Arial" panose="020B0604020202020204" pitchFamily="34" charset="0"/>
              </a:rPr>
              <a:t>In order to increase the precision of tracking inventory movements, lower manual errors, and boost overall productivity, the module supports barcode and RFID technologies.</a:t>
            </a:r>
            <a:endParaRPr lang="en-US" sz="1800" dirty="0">
              <a:latin typeface="+mn-lt"/>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2907122"/>
            <a:ext cx="248124" cy="201232"/>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4068417"/>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5196291"/>
            <a:ext cx="248124" cy="248124"/>
          </a:xfrm>
          <a:prstGeom prst="rect">
            <a:avLst/>
          </a:prstGeom>
        </p:spPr>
      </p:pic>
      <p:pic>
        <p:nvPicPr>
          <p:cNvPr id="2" name="Picture 1" descr="A black background with white letters&#10;&#10;Description automatically generated">
            <a:extLst>
              <a:ext uri="{FF2B5EF4-FFF2-40B4-BE49-F238E27FC236}">
                <a16:creationId xmlns:a16="http://schemas.microsoft.com/office/drawing/2014/main" id="{FBDBBC3A-E25F-1372-E1A1-4F47869D7326}"/>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3" name="Picture 2" descr="A black and orange text&#10;&#10;Description automatically generated">
            <a:extLst>
              <a:ext uri="{FF2B5EF4-FFF2-40B4-BE49-F238E27FC236}">
                <a16:creationId xmlns:a16="http://schemas.microsoft.com/office/drawing/2014/main" id="{4CCA4E6F-3FC9-5EA1-5890-B08BE54BECCB}"/>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8" name="Text Placeholder 6">
            <a:extLst>
              <a:ext uri="{FF2B5EF4-FFF2-40B4-BE49-F238E27FC236}">
                <a16:creationId xmlns:a16="http://schemas.microsoft.com/office/drawing/2014/main" id="{E7513F05-E477-A5CD-16A2-8D4F9624F5B1}"/>
              </a:ext>
            </a:extLst>
          </p:cNvPr>
          <p:cNvSpPr txBox="1">
            <a:spLocks/>
          </p:cNvSpPr>
          <p:nvPr/>
        </p:nvSpPr>
        <p:spPr>
          <a:xfrm>
            <a:off x="1781455" y="394297"/>
            <a:ext cx="9918179" cy="145530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rPr>
              <a:t>Inventory Tracking</a:t>
            </a:r>
            <a:endParaRPr lang="en-US"/>
          </a:p>
          <a:p>
            <a:r>
              <a:rPr lang="en-US" sz="1800" dirty="0">
                <a:latin typeface="+mn-lt"/>
                <a:ea typeface="Arial" panose="020B0604020202020204" pitchFamily="34" charset="0"/>
              </a:rPr>
              <a:t>Businesses can use the module to follow the movement of products in real-time from the point of purchase to the sale. It keeps meticulous track of stock modifications, incoming and leaving shipments, and stock levels.</a:t>
            </a:r>
            <a:endParaRPr lang="en-US" dirty="0"/>
          </a:p>
        </p:txBody>
      </p:sp>
      <p:pic>
        <p:nvPicPr>
          <p:cNvPr id="9" name="Graphic 8" descr="Chevron arrows with solid fill">
            <a:extLst>
              <a:ext uri="{FF2B5EF4-FFF2-40B4-BE49-F238E27FC236}">
                <a16:creationId xmlns:a16="http://schemas.microsoft.com/office/drawing/2014/main" id="{504882C6-FBC4-93C4-B8ED-9CA4C8726D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9579" y="468723"/>
            <a:ext cx="248124" cy="201232"/>
          </a:xfrm>
          <a:prstGeom prst="rect">
            <a:avLst/>
          </a:prstGeom>
        </p:spPr>
      </p:pic>
      <p:sp>
        <p:nvSpPr>
          <p:cNvPr id="11" name="Text Placeholder 6">
            <a:extLst>
              <a:ext uri="{FF2B5EF4-FFF2-40B4-BE49-F238E27FC236}">
                <a16:creationId xmlns:a16="http://schemas.microsoft.com/office/drawing/2014/main" id="{D0B0CE24-258E-6717-DEDE-D59D7E062B0E}"/>
              </a:ext>
            </a:extLst>
          </p:cNvPr>
          <p:cNvSpPr txBox="1">
            <a:spLocks/>
          </p:cNvSpPr>
          <p:nvPr/>
        </p:nvSpPr>
        <p:spPr>
          <a:xfrm>
            <a:off x="1758009" y="1719005"/>
            <a:ext cx="9918179" cy="1162228"/>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Order Management</a:t>
            </a:r>
          </a:p>
          <a:p>
            <a:r>
              <a:rPr lang="en-US" sz="1800" dirty="0">
                <a:latin typeface="+mn-lt"/>
                <a:ea typeface="Arial" panose="020B0604020202020204" pitchFamily="34" charset="0"/>
              </a:rPr>
              <a:t>In order to automate order processing and ensure seamless client order fulfillment while maintaining accurate inventory records, it interfaces with other modules like sales and purchases.</a:t>
            </a:r>
            <a:endParaRPr lang="en-US" dirty="0">
              <a:latin typeface="+mn-lt"/>
            </a:endParaRPr>
          </a:p>
        </p:txBody>
      </p:sp>
      <p:pic>
        <p:nvPicPr>
          <p:cNvPr id="12" name="Graphic 11" descr="Chevron arrows with solid fill">
            <a:extLst>
              <a:ext uri="{FF2B5EF4-FFF2-40B4-BE49-F238E27FC236}">
                <a16:creationId xmlns:a16="http://schemas.microsoft.com/office/drawing/2014/main" id="{E675F0D9-3693-1CE5-D3BE-4094F0F515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9578" y="1793430"/>
            <a:ext cx="248124" cy="201232"/>
          </a:xfrm>
          <a:prstGeom prst="rect">
            <a:avLst/>
          </a:prstGeom>
        </p:spPr>
      </p:pic>
    </p:spTree>
    <p:extLst>
      <p:ext uri="{BB962C8B-B14F-4D97-AF65-F5344CB8AC3E}">
        <p14:creationId xmlns:p14="http://schemas.microsoft.com/office/powerpoint/2010/main" val="2534386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0991" y="-1"/>
            <a:ext cx="11041009"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normAutofit/>
          </a:bodyPr>
          <a:lstStyle/>
          <a:p>
            <a:r>
              <a:rPr lang="en-US" sz="4100" b="1" dirty="0">
                <a:effectLst/>
                <a:ea typeface="Arial" panose="020B0604020202020204" pitchFamily="34" charset="0"/>
              </a:rPr>
              <a:t>Sales Management</a:t>
            </a:r>
            <a:endParaRPr lang="en-US" sz="4100" dirty="0">
              <a:solidFill>
                <a:schemeClr val="bg1"/>
              </a:solidFill>
            </a:endParaRPr>
          </a:p>
        </p:txBody>
      </p:sp>
      <p:pic>
        <p:nvPicPr>
          <p:cNvPr id="2" name="Picture 1">
            <a:extLst>
              <a:ext uri="{FF2B5EF4-FFF2-40B4-BE49-F238E27FC236}">
                <a16:creationId xmlns:a16="http://schemas.microsoft.com/office/drawing/2014/main" id="{AC19A798-56B2-8DCA-577F-A37DD7B611A4}"/>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6209EE76-56CC-F789-5314-8F003AD05B4B}"/>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534582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713369"/>
            <a:ext cx="9918179" cy="1408412"/>
          </a:xfrm>
        </p:spPr>
        <p:txBody>
          <a:bodyPr/>
          <a:lstStyle/>
          <a:p>
            <a:r>
              <a:rPr lang="en-US" sz="1900" b="1" dirty="0">
                <a:solidFill>
                  <a:srgbClr val="55736D"/>
                </a:solidFill>
                <a:effectLst/>
                <a:latin typeface="+mn-lt"/>
                <a:ea typeface="Arial" panose="020B0604020202020204" pitchFamily="34" charset="0"/>
              </a:rPr>
              <a:t>Define Masters</a:t>
            </a:r>
          </a:p>
          <a:p>
            <a:r>
              <a:rPr lang="en-US" sz="1800" dirty="0">
                <a:effectLst/>
                <a:latin typeface="+mn-lt"/>
                <a:ea typeface="Arial" panose="020B0604020202020204" pitchFamily="34" charset="0"/>
              </a:rPr>
              <a:t>Effective sales management starts with accurate and up-to-date master data. You can define critical masters in our ERP system, such as Customer Master, Product Master, and Sales Team Master.</a:t>
            </a:r>
            <a:endParaRPr lang="en-US" dirty="0">
              <a:latin typeface="+mn-lt"/>
            </a:endParaRPr>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2251339"/>
            <a:ext cx="9918177"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Set Credit Limitations</a:t>
            </a:r>
          </a:p>
          <a:p>
            <a:r>
              <a:rPr lang="en-US" sz="1800" dirty="0">
                <a:latin typeface="+mn-lt"/>
                <a:ea typeface="Arial" panose="020B0604020202020204" pitchFamily="34" charset="0"/>
              </a:rPr>
              <a:t>Set credit limitations for consumers to reduce credit risks and ensure timely payments. Credit Limit Management, Credit Control Alerts, and Order Hold are all features you can enjoy.</a:t>
            </a:r>
            <a:endParaRPr lang="en-US" dirty="0">
              <a:latin typeface="+mn-lt"/>
            </a:endParaRP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3635988"/>
            <a:ext cx="9918180"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Dispatch Advice to Invoicing Process</a:t>
            </a:r>
          </a:p>
          <a:p>
            <a:r>
              <a:rPr lang="en-US" sz="1800" dirty="0">
                <a:latin typeface="+mn-lt"/>
                <a:ea typeface="Arial" panose="020B0604020202020204" pitchFamily="34" charset="0"/>
              </a:rPr>
              <a:t>Use our ERP system's Order Placement, Dispatch Advice, and Invoicing Process features to streamline the complete sales order process, from order placement through product delivery and invoicing.</a:t>
            </a:r>
            <a:endParaRPr lang="en-US" sz="1800" dirty="0">
              <a:latin typeface="+mn-lt"/>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787795"/>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2321679"/>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3695737"/>
            <a:ext cx="248124" cy="248124"/>
          </a:xfrm>
          <a:prstGeom prst="rect">
            <a:avLst/>
          </a:prstGeom>
        </p:spPr>
      </p:pic>
      <p:pic>
        <p:nvPicPr>
          <p:cNvPr id="2" name="Picture 1" descr="A black background with white letters&#10;&#10;Description automatically generated">
            <a:extLst>
              <a:ext uri="{FF2B5EF4-FFF2-40B4-BE49-F238E27FC236}">
                <a16:creationId xmlns:a16="http://schemas.microsoft.com/office/drawing/2014/main" id="{FBDBBC3A-E25F-1372-E1A1-4F47869D7326}"/>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3" name="Picture 2" descr="A black and orange text&#10;&#10;Description automatically generated">
            <a:extLst>
              <a:ext uri="{FF2B5EF4-FFF2-40B4-BE49-F238E27FC236}">
                <a16:creationId xmlns:a16="http://schemas.microsoft.com/office/drawing/2014/main" id="{4CCA4E6F-3FC9-5EA1-5890-B08BE54BECCB}"/>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155203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713369"/>
            <a:ext cx="9918179" cy="1408412"/>
          </a:xfrm>
        </p:spPr>
        <p:txBody>
          <a:bodyPr/>
          <a:lstStyle/>
          <a:p>
            <a:r>
              <a:rPr lang="fr-FR" sz="1900" b="1" dirty="0">
                <a:solidFill>
                  <a:srgbClr val="55736D"/>
                </a:solidFill>
                <a:effectLst/>
                <a:latin typeface="+mn-lt"/>
                <a:ea typeface="Arial" panose="020B0604020202020204" pitchFamily="34" charset="0"/>
              </a:rPr>
              <a:t>Credit Limits/Unique Credit Limits</a:t>
            </a:r>
          </a:p>
          <a:p>
            <a:r>
              <a:rPr lang="en-US" sz="1800" dirty="0">
                <a:effectLst/>
                <a:latin typeface="+mn-lt"/>
                <a:ea typeface="Arial" panose="020B0604020202020204" pitchFamily="34" charset="0"/>
              </a:rPr>
              <a:t>Maintain control over credit management by creating credit limits and unique credit arrangements for individual consumers. Special Credit Limits, Credit Limit Overrides, and Credit Limit Tracking are all features you get with NEWTON.</a:t>
            </a:r>
            <a:endParaRPr lang="en-US" dirty="0">
              <a:latin typeface="+mn-lt"/>
            </a:endParaRPr>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2251339"/>
            <a:ext cx="9918177" cy="1176496"/>
          </a:xfrm>
          <a:prstGeom prst="rect">
            <a:avLst/>
          </a:prstGeom>
        </p:spPr>
        <p:txBody>
          <a:bodyPr vert="horz" lIns="0" tIns="45720" rIns="0" bIns="45720" rtlCol="0" anchor="t">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solidFill>
                  <a:srgbClr val="55736D"/>
                </a:solidFill>
                <a:latin typeface="+mn-lt"/>
                <a:ea typeface="Arial" panose="020B0604020202020204" pitchFamily="34" charset="0"/>
              </a:rPr>
              <a:t>Sales Promotions/Schemes/Discounts</a:t>
            </a:r>
          </a:p>
          <a:p>
            <a:r>
              <a:rPr lang="en-US" sz="1900" dirty="0">
                <a:latin typeface="+mn-lt"/>
                <a:ea typeface="Arial" panose="020B0604020202020204" pitchFamily="34" charset="0"/>
              </a:rPr>
              <a:t>Targeted sales promotions, schemes, and discounts can increase sales and improve customer satisfaction. Promotion Management, Scheme Management, and Discount Management are all features you get with our exclusive ERP system.</a:t>
            </a:r>
            <a:endParaRPr lang="en-US" sz="1900" dirty="0">
              <a:latin typeface="+mn-lt"/>
            </a:endParaRP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3635988"/>
            <a:ext cx="9918180"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Sales Return</a:t>
            </a:r>
          </a:p>
          <a:p>
            <a:r>
              <a:rPr lang="en-US" sz="1800" dirty="0">
                <a:latin typeface="+mn-lt"/>
                <a:ea typeface="Arial" panose="020B0604020202020204" pitchFamily="34" charset="0"/>
              </a:rPr>
              <a:t>Manage sales returns effectively and ensure the smooth handling of product swaps or refunds. Return Authorization, Stock Reconciliation, and Refund Processing are all easier with NEWTON ERP.</a:t>
            </a:r>
            <a:endParaRPr lang="en-US" sz="1800" dirty="0">
              <a:latin typeface="+mn-lt"/>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787795"/>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2321679"/>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3695737"/>
            <a:ext cx="248124" cy="248124"/>
          </a:xfrm>
          <a:prstGeom prst="rect">
            <a:avLst/>
          </a:prstGeom>
        </p:spPr>
      </p:pic>
      <p:pic>
        <p:nvPicPr>
          <p:cNvPr id="2" name="Picture 1" descr="A black background with white letters&#10;&#10;Description automatically generated">
            <a:extLst>
              <a:ext uri="{FF2B5EF4-FFF2-40B4-BE49-F238E27FC236}">
                <a16:creationId xmlns:a16="http://schemas.microsoft.com/office/drawing/2014/main" id="{2856A727-78F9-7481-128F-F190DFB9E0E6}"/>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3" name="Picture 2" descr="A black and orange text&#10;&#10;Description automatically generated">
            <a:extLst>
              <a:ext uri="{FF2B5EF4-FFF2-40B4-BE49-F238E27FC236}">
                <a16:creationId xmlns:a16="http://schemas.microsoft.com/office/drawing/2014/main" id="{B8C6EB3E-874A-7859-15D7-4D3F1E0A937C}"/>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3682610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2623" y="-1"/>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normAutofit/>
          </a:bodyPr>
          <a:lstStyle/>
          <a:p>
            <a:r>
              <a:rPr lang="en-US" sz="4100" b="1" dirty="0">
                <a:effectLst/>
                <a:ea typeface="Arial" panose="020B0604020202020204" pitchFamily="34" charset="0"/>
              </a:rPr>
              <a:t>Marketing &amp; Sales</a:t>
            </a:r>
            <a:endParaRPr lang="en-US" sz="4100" dirty="0">
              <a:solidFill>
                <a:schemeClr val="bg1"/>
              </a:solidFill>
            </a:endParaRPr>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367796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325373"/>
            <a:ext cx="9918179" cy="2273165"/>
          </a:xfrm>
        </p:spPr>
        <p:txBody>
          <a:bodyPr>
            <a:normAutofit/>
          </a:bodyPr>
          <a:lstStyle/>
          <a:p>
            <a:r>
              <a:rPr lang="en-US" sz="1900" b="1" dirty="0">
                <a:solidFill>
                  <a:srgbClr val="55736D"/>
                </a:solidFill>
                <a:effectLst/>
                <a:latin typeface="+mn-lt"/>
                <a:ea typeface="Arial" panose="020B0604020202020204" pitchFamily="34" charset="0"/>
              </a:rPr>
              <a:t>Contact Administration</a:t>
            </a:r>
            <a:endParaRPr lang="en-US" sz="1900" dirty="0">
              <a:solidFill>
                <a:srgbClr val="55736D"/>
              </a:solidFill>
              <a:latin typeface="+mn-lt"/>
            </a:endParaRPr>
          </a:p>
          <a:p>
            <a:r>
              <a:rPr lang="en-US" sz="1800" dirty="0">
                <a:effectLst/>
                <a:latin typeface="+mn-lt"/>
                <a:ea typeface="Arial" panose="020B0604020202020204" pitchFamily="34" charset="0"/>
              </a:rPr>
              <a:t>Keep track of your contacts so you can optimize your communication with them. Keep a contact list for all business connections and list the particular groups each contact is associated with. If you input duplicated contact details, you will be warned. Get a clear picture of your clients and prospects by sorting your connections into categories depending on quantitative profiling questions. Include this module in your rating system and divide your clients into ABC categories. Target contacts for marketing by using this data. Send quotes to potential customers and make sales materials for particular contacts.</a:t>
            </a:r>
            <a:endParaRPr lang="en-US" dirty="0">
              <a:latin typeface="+mn-lt"/>
            </a:endParaRPr>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2422470"/>
            <a:ext cx="9918177" cy="1431347"/>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Campaign Operation</a:t>
            </a:r>
          </a:p>
          <a:p>
            <a:r>
              <a:rPr lang="en-US" sz="1800" dirty="0">
                <a:latin typeface="+mn-lt"/>
                <a:ea typeface="Arial" panose="020B0604020202020204" pitchFamily="34" charset="0"/>
              </a:rPr>
              <a:t>Create campaigns for contact categories based on the factors you can reuse, like contact profiles, communication, and sales. Send files to prospects from diverse nationalities in their language by combining campaign operations with document control.</a:t>
            </a:r>
            <a:endParaRPr lang="en-US" dirty="0">
              <a:latin typeface="+mn-lt"/>
            </a:endParaRP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3779691"/>
            <a:ext cx="9918180" cy="1747648"/>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Document and Interaction Control</a:t>
            </a:r>
          </a:p>
          <a:p>
            <a:r>
              <a:rPr lang="en-US" sz="1800" dirty="0">
                <a:latin typeface="+mn-lt"/>
                <a:ea typeface="Arial" panose="020B0604020202020204" pitchFamily="34" charset="0"/>
              </a:rPr>
              <a:t>Keep track of all communications with your contacts, including letters, phone conversations, meetings, and emails. You can even attach documents like Word, Excel, or TXT files. Automate the logging of further conversations, including the sales orders and quotations you share with contacts, and go back and review them as necessary.</a:t>
            </a:r>
            <a:endParaRPr lang="en-US" sz="1800">
              <a:latin typeface="+mn-lt"/>
              <a:cs typeface="Calibri"/>
            </a:endParaRPr>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758006" y="5300036"/>
            <a:ext cx="9918184"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Opportunity Management</a:t>
            </a:r>
          </a:p>
          <a:p>
            <a:r>
              <a:rPr lang="en-US" sz="1800" dirty="0">
                <a:latin typeface="+mn-lt"/>
                <a:ea typeface="Arial" panose="020B0604020202020204" pitchFamily="34" charset="0"/>
              </a:rPr>
              <a:t>Monitor sales opportunities. To plan and control your sales opportunities, divide your sales operations into various stages.</a:t>
            </a:r>
            <a:endParaRPr lang="en-US" sz="1800" dirty="0">
              <a:latin typeface="+mn-lt"/>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399800"/>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2492811"/>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3853817"/>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2044" y="5365813"/>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4191794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2939" y="-1"/>
            <a:ext cx="11039062"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normAutofit/>
          </a:bodyPr>
          <a:lstStyle/>
          <a:p>
            <a:r>
              <a:rPr lang="en-US" sz="4100" b="1">
                <a:latin typeface="Sagona ExtraLight"/>
                <a:ea typeface="Arial" panose="020B0604020202020204" pitchFamily="34" charset="0"/>
              </a:rPr>
              <a:t>Delivery</a:t>
            </a:r>
            <a:r>
              <a:rPr lang="en-US" sz="4100" b="1">
                <a:effectLst/>
                <a:latin typeface="Sagona ExtraLight"/>
                <a:ea typeface="Arial" panose="020B0604020202020204" pitchFamily="34" charset="0"/>
              </a:rPr>
              <a:t> &amp; Sales</a:t>
            </a:r>
            <a:endParaRPr lang="en-US" dirty="0">
              <a:latin typeface="Sagona ExtraLight"/>
            </a:endParaRPr>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651221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411637"/>
            <a:ext cx="9918179" cy="835430"/>
          </a:xfrm>
        </p:spPr>
        <p:txBody>
          <a:bodyPr>
            <a:normAutofit/>
          </a:bodyPr>
          <a:lstStyle/>
          <a:p>
            <a:r>
              <a:rPr lang="en-US" sz="1900" b="1" dirty="0">
                <a:solidFill>
                  <a:srgbClr val="55736D"/>
                </a:solidFill>
                <a:latin typeface="+mn-lt"/>
              </a:rPr>
              <a:t>Invoicing Sales</a:t>
            </a:r>
            <a:endParaRPr lang="en-US" sz="1900" b="1" dirty="0">
              <a:solidFill>
                <a:srgbClr val="55736D"/>
              </a:solidFill>
              <a:latin typeface="+mn-lt"/>
              <a:cs typeface="Calibri"/>
            </a:endParaRPr>
          </a:p>
          <a:p>
            <a:r>
              <a:rPr lang="en-US" sz="1800" dirty="0">
                <a:latin typeface="+mn-lt"/>
                <a:ea typeface="Arial" panose="020B0604020202020204" pitchFamily="34" charset="0"/>
              </a:rPr>
              <a:t>Create, print</a:t>
            </a:r>
            <a:r>
              <a:rPr lang="en-US" sz="1800" dirty="0">
                <a:effectLst/>
                <a:latin typeface="+mn-lt"/>
                <a:ea typeface="Arial" panose="020B0604020202020204" pitchFamily="34" charset="0"/>
              </a:rPr>
              <a:t>, and </a:t>
            </a:r>
            <a:r>
              <a:rPr lang="en-US" sz="1800" dirty="0">
                <a:latin typeface="+mn-lt"/>
                <a:ea typeface="Arial" panose="020B0604020202020204" pitchFamily="34" charset="0"/>
              </a:rPr>
              <a:t>publish sales credit memos </a:t>
            </a:r>
            <a:r>
              <a:rPr lang="en-US" sz="1800" dirty="0">
                <a:effectLst/>
                <a:latin typeface="+mn-lt"/>
                <a:ea typeface="Arial" panose="020B0604020202020204" pitchFamily="34" charset="0"/>
              </a:rPr>
              <a:t>and </a:t>
            </a:r>
            <a:r>
              <a:rPr lang="en-US" sz="1800" dirty="0">
                <a:latin typeface="+mn-lt"/>
                <a:ea typeface="Arial" panose="020B0604020202020204" pitchFamily="34" charset="0"/>
              </a:rPr>
              <a:t>customer bills</a:t>
            </a:r>
            <a:r>
              <a:rPr lang="en-US" sz="1800" dirty="0">
                <a:effectLst/>
                <a:latin typeface="+mn-lt"/>
                <a:ea typeface="Arial" panose="020B0604020202020204" pitchFamily="34" charset="0"/>
              </a:rPr>
              <a:t>.</a:t>
            </a:r>
            <a:endParaRPr lang="en-US" dirty="0"/>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686124" y="1459187"/>
            <a:ext cx="9918177" cy="956895"/>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Managing Sales Orders</a:t>
            </a:r>
            <a:endParaRPr lang="en-US" dirty="0"/>
          </a:p>
          <a:p>
            <a:r>
              <a:rPr lang="en-US" sz="1800" dirty="0">
                <a:latin typeface="+mn-lt"/>
                <a:ea typeface="Arial" panose="020B0604020202020204" pitchFamily="34" charset="0"/>
              </a:rPr>
              <a:t>Manage processes for orders, sales quotes, and blanket orders. </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42991" y="2514483"/>
            <a:ext cx="9932557" cy="1503233"/>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Pricing and Discounting for Sales Line</a:t>
            </a:r>
            <a:endParaRPr lang="en-US" dirty="0"/>
          </a:p>
          <a:p>
            <a:r>
              <a:rPr lang="en-US" sz="1800" dirty="0">
                <a:latin typeface="+mn-lt"/>
                <a:ea typeface="Arial" panose="020B0604020202020204" pitchFamily="34" charset="0"/>
              </a:rPr>
              <a:t>Regulate adjustable item pricing and discount systems that distinguish among special client relationships and client groups and are influenced by factors including specified volume, measurement unit, currency, product variations, and timescale.</a:t>
            </a:r>
            <a:endParaRPr lang="en-US" sz="1800" dirty="0">
              <a:latin typeface="+mn-lt"/>
              <a:cs typeface="Calibri"/>
            </a:endParaRPr>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3934187"/>
            <a:ext cx="9918184" cy="162219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Pricing for Campaigns</a:t>
            </a:r>
            <a:endParaRPr lang="en-US" dirty="0"/>
          </a:p>
          <a:p>
            <a:r>
              <a:rPr lang="en-US" sz="1800" dirty="0">
                <a:latin typeface="+mn-lt"/>
                <a:ea typeface="Arial" panose="020B0604020202020204" pitchFamily="34" charset="0"/>
              </a:rPr>
              <a:t>To provide unique discounts and prices to clients and prospects in campaign segments, link sales discounts and prices to sales campaigns. Define the time frames during which pricing is valid. Orders for goods and services should include campaign discounts and pricing.</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3001" y="486064"/>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41335" y="1529528"/>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1655" y="2559855"/>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4014341"/>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3338021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71745" y="541033"/>
            <a:ext cx="9918179" cy="1640562"/>
          </a:xfrm>
        </p:spPr>
        <p:txBody>
          <a:bodyPr>
            <a:normAutofit/>
          </a:bodyPr>
          <a:lstStyle/>
          <a:p>
            <a:r>
              <a:rPr lang="en-US" sz="1900" b="1" dirty="0">
                <a:solidFill>
                  <a:srgbClr val="55736D"/>
                </a:solidFill>
                <a:latin typeface="+mn-lt"/>
              </a:rPr>
              <a:t>Discounts on Sales Invoices</a:t>
            </a:r>
            <a:endParaRPr lang="en-US" dirty="0"/>
          </a:p>
          <a:p>
            <a:r>
              <a:rPr lang="en-US" sz="1800" dirty="0">
                <a:latin typeface="+mn-lt"/>
                <a:ea typeface="Arial" panose="020B0604020202020204" pitchFamily="34" charset="0"/>
              </a:rPr>
              <a:t>Automate the calculation of invoice discounts. Create as many invoice discount conditions as you like, such as a minimum purchase quantity, service fee</a:t>
            </a:r>
            <a:r>
              <a:rPr lang="en-US" sz="1800" dirty="0">
                <a:effectLst/>
                <a:latin typeface="+mn-lt"/>
                <a:ea typeface="Arial" panose="020B0604020202020204" pitchFamily="34" charset="0"/>
              </a:rPr>
              <a:t>, </a:t>
            </a:r>
            <a:r>
              <a:rPr lang="en-US" sz="1800" dirty="0">
                <a:latin typeface="+mn-lt"/>
                <a:ea typeface="Arial" panose="020B0604020202020204" pitchFamily="34" charset="0"/>
              </a:rPr>
              <a:t>or discount percentage. The discount is determined based on each line item's price </a:t>
            </a:r>
            <a:r>
              <a:rPr lang="en-US" sz="1800" dirty="0">
                <a:effectLst/>
                <a:latin typeface="+mn-lt"/>
                <a:ea typeface="Arial" panose="020B0604020202020204" pitchFamily="34" charset="0"/>
              </a:rPr>
              <a:t>and </a:t>
            </a:r>
            <a:r>
              <a:rPr lang="en-US" sz="1800" dirty="0">
                <a:latin typeface="+mn-lt"/>
                <a:ea typeface="Arial" panose="020B0604020202020204" pitchFamily="34" charset="0"/>
              </a:rPr>
              <a:t>is added to the invoice's net total. Both local </a:t>
            </a:r>
            <a:r>
              <a:rPr lang="en-US" sz="1800" dirty="0">
                <a:effectLst/>
                <a:latin typeface="+mn-lt"/>
                <a:ea typeface="Arial" panose="020B0604020202020204" pitchFamily="34" charset="0"/>
              </a:rPr>
              <a:t>and </a:t>
            </a:r>
            <a:r>
              <a:rPr lang="en-US" sz="1800" dirty="0">
                <a:latin typeface="+mn-lt"/>
                <a:ea typeface="Arial" panose="020B0604020202020204" pitchFamily="34" charset="0"/>
              </a:rPr>
              <a:t>international currencies are capable of being used in calculations</a:t>
            </a:r>
            <a:r>
              <a:rPr lang="en-US" sz="1800" dirty="0">
                <a:effectLst/>
                <a:latin typeface="+mn-lt"/>
                <a:ea typeface="Arial" panose="020B0604020202020204" pitchFamily="34" charset="0"/>
              </a:rPr>
              <a:t>.</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57368" y="2500105"/>
            <a:ext cx="9918180" cy="1244441"/>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ea typeface="Arial" panose="020B0604020202020204" pitchFamily="34" charset="0"/>
              </a:rPr>
              <a:t>Alternative Addresses for Shipping</a:t>
            </a:r>
            <a:endParaRPr lang="en-US" sz="1900" b="1">
              <a:solidFill>
                <a:srgbClr val="55736D"/>
              </a:solidFill>
              <a:latin typeface="Calibri"/>
              <a:cs typeface="Calibri"/>
            </a:endParaRPr>
          </a:p>
          <a:p>
            <a:r>
              <a:rPr lang="en-US" sz="1800" dirty="0">
                <a:latin typeface="+mn-lt"/>
                <a:ea typeface="Arial" panose="020B0604020202020204" pitchFamily="34" charset="0"/>
              </a:rPr>
              <a:t>Create several ship-to addresses for clients who get their items at various locations. Any specific addresses can be included when establishing a sales order or invoice.</a:t>
            </a:r>
            <a:endParaRPr lang="en-US" sz="1800" dirty="0">
              <a:latin typeface="+mn-lt"/>
              <a:cs typeface="Calibri"/>
            </a:endParaRPr>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3934187"/>
            <a:ext cx="9918184" cy="1579061"/>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rPr>
              <a:t>Management of Sales Return Requests</a:t>
            </a:r>
            <a:endParaRPr lang="en-US" sz="1900" b="1">
              <a:solidFill>
                <a:srgbClr val="55736D"/>
              </a:solidFill>
              <a:latin typeface="Calibri"/>
              <a:cs typeface="Calibri"/>
            </a:endParaRPr>
          </a:p>
          <a:p>
            <a:r>
              <a:rPr lang="en-US" sz="1800" dirty="0">
                <a:latin typeface="+mn-lt"/>
                <a:ea typeface="Arial" panose="020B0604020202020204" pitchFamily="34" charset="0"/>
              </a:rPr>
              <a:t>To reimburse clients who received unfinished or defective merchandise, create sales return orders, collect return merchandise, and attach the order with an order for replacement. Merge return receipts onto a single credit memo or create a partial return receipt.</a:t>
            </a:r>
            <a:endParaRPr lang="en-US" sz="1800" dirty="0">
              <a:latin typeface="Calibri"/>
              <a:cs typeface="Calibri"/>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4247" y="615460"/>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1655" y="2545478"/>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4014341"/>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1545322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orking in a factory">
            <a:extLst>
              <a:ext uri="{FF2B5EF4-FFF2-40B4-BE49-F238E27FC236}">
                <a16:creationId xmlns:a16="http://schemas.microsoft.com/office/drawing/2014/main" id="{4B55329F-988D-7F75-5243-6A819DCA6240}"/>
              </a:ext>
            </a:extLst>
          </p:cNvPr>
          <p:cNvPicPr>
            <a:picLocks noChangeAspect="1"/>
          </p:cNvPicPr>
          <p:nvPr/>
        </p:nvPicPr>
        <p:blipFill>
          <a:blip r:embed="rId2"/>
          <a:srcRect l="24719" r="24719"/>
          <a:stretch/>
        </p:blipFill>
        <p:spPr>
          <a:xfrm>
            <a:off x="6993359" y="1"/>
            <a:ext cx="5198641" cy="6858002"/>
          </a:xfrm>
          <a:prstGeom prst="rect">
            <a:avLst/>
          </a:prstGeom>
          <a:noFill/>
        </p:spPr>
      </p:pic>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648661" y="13255"/>
            <a:ext cx="4890577" cy="679585"/>
          </a:xfrm>
        </p:spPr>
        <p:txBody>
          <a:bodyPr anchor="b">
            <a:normAutofit/>
          </a:bodyPr>
          <a:lstStyle/>
          <a:p>
            <a:r>
              <a:rPr lang="en-US" sz="3000" dirty="0"/>
              <a:t>Table of Contents</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45581" y="795213"/>
            <a:ext cx="4890578" cy="6009779"/>
          </a:xfrm>
        </p:spPr>
        <p:txBody>
          <a:bodyPr anchor="t">
            <a:normAutofit fontScale="85000" lnSpcReduction="20000"/>
          </a:bodyPr>
          <a:lstStyle/>
          <a:p>
            <a:pPr marL="285750" indent="-285750">
              <a:buClr>
                <a:schemeClr val="accent4">
                  <a:lumMod val="75000"/>
                </a:schemeClr>
              </a:buClr>
              <a:buFont typeface="Wingdings" panose="05000000000000000000" pitchFamily="2" charset="2"/>
              <a:buChar char="Ø"/>
            </a:pPr>
            <a:r>
              <a:rPr lang="en-US" sz="2000" dirty="0"/>
              <a:t>Procurement</a:t>
            </a:r>
          </a:p>
          <a:p>
            <a:pPr marL="285750" indent="-285750">
              <a:buClr>
                <a:schemeClr val="accent4">
                  <a:lumMod val="75000"/>
                </a:schemeClr>
              </a:buClr>
              <a:buFont typeface="Wingdings" panose="05000000000000000000" pitchFamily="2" charset="2"/>
              <a:buChar char="Ø"/>
            </a:pPr>
            <a:r>
              <a:rPr lang="en-US" sz="2000" dirty="0"/>
              <a:t>Inventory Management</a:t>
            </a:r>
          </a:p>
          <a:p>
            <a:pPr marL="285750" indent="-285750">
              <a:buClr>
                <a:schemeClr val="accent4">
                  <a:lumMod val="75000"/>
                </a:schemeClr>
              </a:buClr>
              <a:buFont typeface="Wingdings" panose="05000000000000000000" pitchFamily="2" charset="2"/>
              <a:buChar char="Ø"/>
            </a:pPr>
            <a:r>
              <a:rPr lang="en-US" sz="2000" dirty="0"/>
              <a:t>Sales Management</a:t>
            </a:r>
          </a:p>
          <a:p>
            <a:pPr marL="800100" lvl="1" indent="-342900">
              <a:buClr>
                <a:schemeClr val="accent4">
                  <a:lumMod val="75000"/>
                </a:schemeClr>
              </a:buClr>
              <a:buFont typeface="Wingdings" panose="05000000000000000000" pitchFamily="2" charset="2"/>
              <a:buChar char="q"/>
            </a:pPr>
            <a:r>
              <a:rPr lang="en-US" sz="2000" dirty="0"/>
              <a:t>Marketing and Sales</a:t>
            </a:r>
          </a:p>
          <a:p>
            <a:pPr marL="800100" lvl="1" indent="-342900">
              <a:buClr>
                <a:schemeClr val="accent4">
                  <a:lumMod val="75000"/>
                </a:schemeClr>
              </a:buClr>
              <a:buFont typeface="Wingdings" panose="05000000000000000000" pitchFamily="2" charset="2"/>
              <a:buChar char="q"/>
            </a:pPr>
            <a:r>
              <a:rPr lang="en-US" sz="2000" dirty="0"/>
              <a:t>Delivery and Sales</a:t>
            </a:r>
          </a:p>
          <a:p>
            <a:pPr marL="285750" indent="-285750">
              <a:buClr>
                <a:schemeClr val="accent4">
                  <a:lumMod val="75000"/>
                </a:schemeClr>
              </a:buClr>
              <a:buFont typeface="Wingdings" panose="05000000000000000000" pitchFamily="2" charset="2"/>
              <a:buChar char="Ø"/>
            </a:pPr>
            <a:r>
              <a:rPr lang="en-US" sz="2000" dirty="0"/>
              <a:t>Supply Chain Management</a:t>
            </a:r>
          </a:p>
          <a:p>
            <a:pPr marL="285750" indent="-285750">
              <a:buClr>
                <a:schemeClr val="accent4">
                  <a:lumMod val="75000"/>
                </a:schemeClr>
              </a:buClr>
              <a:buFont typeface="Wingdings" panose="05000000000000000000" pitchFamily="2" charset="2"/>
              <a:buChar char="Ø"/>
            </a:pPr>
            <a:r>
              <a:rPr lang="en-US" sz="2000" dirty="0"/>
              <a:t>Manufacturing</a:t>
            </a:r>
          </a:p>
          <a:p>
            <a:pPr marL="800100" lvl="1" indent="-342900">
              <a:buClr>
                <a:schemeClr val="accent4">
                  <a:lumMod val="75000"/>
                </a:schemeClr>
              </a:buClr>
              <a:buFont typeface="Wingdings" panose="05000000000000000000" pitchFamily="2" charset="2"/>
              <a:buChar char="q"/>
            </a:pPr>
            <a:r>
              <a:rPr lang="en-US" sz="2000" dirty="0"/>
              <a:t>Production Management</a:t>
            </a:r>
          </a:p>
          <a:p>
            <a:pPr marL="285750" indent="-285750">
              <a:buClr>
                <a:schemeClr val="accent4">
                  <a:lumMod val="75000"/>
                </a:schemeClr>
              </a:buClr>
              <a:buFont typeface="Wingdings" panose="05000000000000000000" pitchFamily="2" charset="2"/>
              <a:buChar char="Ø"/>
            </a:pPr>
            <a:r>
              <a:rPr lang="en-US" sz="2000" dirty="0"/>
              <a:t>Maintenance</a:t>
            </a:r>
          </a:p>
          <a:p>
            <a:pPr marL="285750" indent="-285750">
              <a:buClr>
                <a:schemeClr val="accent4">
                  <a:lumMod val="75000"/>
                </a:schemeClr>
              </a:buClr>
              <a:buFont typeface="Wingdings" panose="05000000000000000000" pitchFamily="2" charset="2"/>
              <a:buChar char="Ø"/>
            </a:pPr>
            <a:r>
              <a:rPr lang="en-US" sz="2000" dirty="0"/>
              <a:t>Finance Management</a:t>
            </a:r>
          </a:p>
          <a:p>
            <a:pPr marL="800100" lvl="1" indent="-342900">
              <a:buClr>
                <a:schemeClr val="accent4">
                  <a:lumMod val="75000"/>
                </a:schemeClr>
              </a:buClr>
              <a:buFont typeface="Wingdings" panose="05000000000000000000" pitchFamily="2" charset="2"/>
              <a:buChar char="q"/>
            </a:pPr>
            <a:r>
              <a:rPr lang="en-US" sz="2000" dirty="0"/>
              <a:t>Financial Management - Overview</a:t>
            </a:r>
          </a:p>
          <a:p>
            <a:pPr marL="800100" lvl="1" indent="-342900">
              <a:buClr>
                <a:schemeClr val="accent4">
                  <a:lumMod val="75000"/>
                </a:schemeClr>
              </a:buClr>
              <a:buFont typeface="Wingdings" panose="05000000000000000000" pitchFamily="2" charset="2"/>
              <a:buChar char="q"/>
            </a:pPr>
            <a:r>
              <a:rPr lang="en-US" sz="2000" dirty="0"/>
              <a:t>Cash Management</a:t>
            </a:r>
          </a:p>
          <a:p>
            <a:pPr marL="285750" indent="-285750">
              <a:buClr>
                <a:schemeClr val="accent4">
                  <a:lumMod val="75000"/>
                </a:schemeClr>
              </a:buClr>
              <a:buFont typeface="Wingdings" panose="05000000000000000000" pitchFamily="2" charset="2"/>
              <a:buChar char="Ø"/>
            </a:pPr>
            <a:r>
              <a:rPr lang="en-US" sz="2000" dirty="0"/>
              <a:t>Warehouse Management</a:t>
            </a:r>
          </a:p>
          <a:p>
            <a:pPr marL="285750" indent="-285750">
              <a:buClr>
                <a:schemeClr val="accent4">
                  <a:lumMod val="75000"/>
                </a:schemeClr>
              </a:buClr>
              <a:buFont typeface="Wingdings" panose="05000000000000000000" pitchFamily="2" charset="2"/>
              <a:buChar char="Ø"/>
            </a:pPr>
            <a:r>
              <a:rPr lang="en-US" sz="2000" dirty="0"/>
              <a:t>HR Management</a:t>
            </a:r>
          </a:p>
          <a:p>
            <a:pPr marL="285750" indent="-285750">
              <a:buClr>
                <a:schemeClr val="accent4">
                  <a:lumMod val="75000"/>
                </a:schemeClr>
              </a:buClr>
              <a:buFont typeface="Wingdings" panose="05000000000000000000" pitchFamily="2" charset="2"/>
              <a:buChar char="Ø"/>
            </a:pPr>
            <a:r>
              <a:rPr lang="en-US" sz="2000" dirty="0"/>
              <a:t>Payroll Management</a:t>
            </a:r>
          </a:p>
          <a:p>
            <a:pPr marL="285750" indent="-285750">
              <a:buClr>
                <a:schemeClr val="accent4">
                  <a:lumMod val="75000"/>
                </a:schemeClr>
              </a:buClr>
              <a:buFont typeface="Wingdings" panose="05000000000000000000" pitchFamily="2" charset="2"/>
              <a:buChar char="Ø"/>
            </a:pPr>
            <a:r>
              <a:rPr lang="en-US" sz="2000" dirty="0"/>
              <a:t>Supplier Relationship Management</a:t>
            </a:r>
          </a:p>
          <a:p>
            <a:pPr marL="285750" indent="-285750">
              <a:buClr>
                <a:schemeClr val="accent4">
                  <a:lumMod val="75000"/>
                </a:schemeClr>
              </a:buClr>
              <a:buFont typeface="Wingdings" panose="05000000000000000000" pitchFamily="2" charset="2"/>
              <a:buChar char="Ø"/>
            </a:pPr>
            <a:r>
              <a:rPr lang="en-US" sz="2000" dirty="0"/>
              <a:t>Project Management</a:t>
            </a:r>
          </a:p>
          <a:p>
            <a:pPr marL="285750" indent="-285750">
              <a:buClr>
                <a:schemeClr val="accent4">
                  <a:lumMod val="75000"/>
                </a:schemeClr>
              </a:buClr>
              <a:buFont typeface="Wingdings" panose="05000000000000000000" pitchFamily="2" charset="2"/>
              <a:buChar char="Ø"/>
            </a:pPr>
            <a:r>
              <a:rPr lang="en-US" sz="2000" dirty="0"/>
              <a:t>Service Management</a:t>
            </a:r>
          </a:p>
          <a:p>
            <a:pPr marL="285750" indent="-285750">
              <a:buClr>
                <a:schemeClr val="accent4">
                  <a:lumMod val="75000"/>
                </a:schemeClr>
              </a:buClr>
              <a:buFont typeface="Wingdings" panose="05000000000000000000" pitchFamily="2" charset="2"/>
              <a:buChar char="Ø"/>
            </a:pPr>
            <a:r>
              <a:rPr lang="en-US" sz="2000" dirty="0"/>
              <a:t>Reporting &amp; Analytics </a:t>
            </a:r>
          </a:p>
          <a:p>
            <a:pPr marL="285750" indent="-285750">
              <a:buClr>
                <a:schemeClr val="accent4">
                  <a:lumMod val="75000"/>
                </a:schemeClr>
              </a:buClr>
              <a:buFont typeface="Wingdings" panose="05000000000000000000" pitchFamily="2" charset="2"/>
              <a:buChar char="Ø"/>
            </a:pPr>
            <a:endParaRPr lang="en-US" sz="2000" dirty="0"/>
          </a:p>
        </p:txBody>
      </p:sp>
    </p:spTree>
    <p:extLst>
      <p:ext uri="{BB962C8B-B14F-4D97-AF65-F5344CB8AC3E}">
        <p14:creationId xmlns:p14="http://schemas.microsoft.com/office/powerpoint/2010/main" val="2625297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2939" y="-1"/>
            <a:ext cx="11039062"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452730" cy="2387600"/>
          </a:xfrm>
        </p:spPr>
        <p:txBody>
          <a:bodyPr>
            <a:normAutofit/>
          </a:bodyPr>
          <a:lstStyle/>
          <a:p>
            <a:r>
              <a:rPr lang="en-US" sz="4100" b="1" dirty="0">
                <a:latin typeface="Sagona ExtraLight"/>
                <a:ea typeface="Arial" panose="020B0604020202020204" pitchFamily="34" charset="0"/>
              </a:rPr>
              <a:t>Supply Chain Management</a:t>
            </a:r>
            <a:endParaRPr lang="en-US" dirty="0">
              <a:latin typeface="Sagona ExtraLight"/>
            </a:endParaRPr>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726841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330159" y="332125"/>
            <a:ext cx="10346030" cy="835430"/>
          </a:xfrm>
        </p:spPr>
        <p:txBody>
          <a:bodyPr>
            <a:normAutofit lnSpcReduction="10000"/>
          </a:bodyPr>
          <a:lstStyle/>
          <a:p>
            <a:r>
              <a:rPr lang="en-US" sz="1800" dirty="0">
                <a:latin typeface="+mn-lt"/>
                <a:ea typeface="Arial" panose="020B0604020202020204" pitchFamily="34" charset="0"/>
              </a:rPr>
              <a:t>The goal of the Supply Chain Management (SCM) Module is to simplify and improve the exchange of products, services, and data among suppliers, producers, distributors, retailers, and consumers. Its main features consist of:</a:t>
            </a:r>
            <a:endParaRPr lang="en-US" dirty="0"/>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686124" y="1154391"/>
            <a:ext cx="9918177" cy="1055297"/>
          </a:xfrm>
          <a:prstGeom prst="rect">
            <a:avLst/>
          </a:prstGeom>
        </p:spPr>
        <p:txBody>
          <a:bodyPr vert="horz" lIns="0" tIns="45720" rIns="0" bIns="45720" rtlCol="0" anchor="t">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Product Management</a:t>
            </a:r>
          </a:p>
          <a:p>
            <a:r>
              <a:rPr lang="en-US" sz="1800" dirty="0">
                <a:latin typeface="+mn-lt"/>
                <a:ea typeface="Arial" panose="020B0604020202020204" pitchFamily="34" charset="0"/>
              </a:rPr>
              <a:t>It supports the management of supplier data, monitoring of performance, and upkeep of positive supplier relationships. This guarantees quick deliveries, top-notch goods, and reasonable rates. </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42991" y="2196435"/>
            <a:ext cx="10033198" cy="1235882"/>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Forecasting Demand</a:t>
            </a:r>
            <a:endParaRPr lang="en-US" dirty="0"/>
          </a:p>
          <a:p>
            <a:r>
              <a:rPr lang="en-US" sz="1800" dirty="0">
                <a:latin typeface="+mn-lt"/>
                <a:ea typeface="Arial" panose="020B0604020202020204" pitchFamily="34" charset="0"/>
              </a:rPr>
              <a:t>The SCM module assists in forecasting future demand to help with production and procurement planning by using previous data and market trends.</a:t>
            </a:r>
            <a:endParaRPr lang="en-US" sz="1800" dirty="0">
              <a:latin typeface="+mn-lt"/>
              <a:cs typeface="Calibri"/>
            </a:endParaRPr>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3337838"/>
            <a:ext cx="10018824" cy="956895"/>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Logistics Management</a:t>
            </a:r>
            <a:endParaRPr lang="en-US" dirty="0"/>
          </a:p>
          <a:p>
            <a:r>
              <a:rPr lang="en-US" sz="1800" dirty="0">
                <a:latin typeface="+mn-lt"/>
                <a:ea typeface="Arial" panose="020B0604020202020204" pitchFamily="34" charset="0"/>
              </a:rPr>
              <a:t>With the help of this feature, the lead times and costs associated with transportation are decreased.</a:t>
            </a:r>
            <a:endParaRPr lang="en-US" dirty="0"/>
          </a:p>
        </p:txBody>
      </p:sp>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41335" y="1224732"/>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1655" y="2268310"/>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3417992"/>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E737FFFE-43F3-CFD1-9D26-801B77F091EB}"/>
              </a:ext>
            </a:extLst>
          </p:cNvPr>
          <p:cNvSpPr txBox="1">
            <a:spLocks/>
          </p:cNvSpPr>
          <p:nvPr/>
        </p:nvSpPr>
        <p:spPr>
          <a:xfrm>
            <a:off x="1597731" y="4232364"/>
            <a:ext cx="10033198" cy="1150763"/>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Inventory Optimization</a:t>
            </a:r>
            <a:endParaRPr lang="en-US" dirty="0"/>
          </a:p>
          <a:p>
            <a:r>
              <a:rPr lang="en-US" sz="1800" dirty="0">
                <a:latin typeface="+mn-lt"/>
                <a:ea typeface="Arial" panose="020B0604020202020204" pitchFamily="34" charset="0"/>
              </a:rPr>
              <a:t>By integrating with the Inventory Management Module, SCM makes sure that the appropriate amount of inventory is accessible at the appropriate time and location.</a:t>
            </a:r>
            <a:endParaRPr lang="en-US" dirty="0"/>
          </a:p>
        </p:txBody>
      </p:sp>
      <p:pic>
        <p:nvPicPr>
          <p:cNvPr id="3" name="Graphic 2" descr="Chevron arrows with solid fill">
            <a:extLst>
              <a:ext uri="{FF2B5EF4-FFF2-40B4-BE49-F238E27FC236}">
                <a16:creationId xmlns:a16="http://schemas.microsoft.com/office/drawing/2014/main" id="{5A8827BF-ADF2-557F-63A4-6DA8209EE3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70524" y="4312518"/>
            <a:ext cx="248124" cy="248124"/>
          </a:xfrm>
          <a:prstGeom prst="rect">
            <a:avLst/>
          </a:prstGeom>
        </p:spPr>
      </p:pic>
      <p:sp>
        <p:nvSpPr>
          <p:cNvPr id="4" name="Text Placeholder 6">
            <a:extLst>
              <a:ext uri="{FF2B5EF4-FFF2-40B4-BE49-F238E27FC236}">
                <a16:creationId xmlns:a16="http://schemas.microsoft.com/office/drawing/2014/main" id="{A478B02E-6242-2406-4D51-F56DEC6A8255}"/>
              </a:ext>
            </a:extLst>
          </p:cNvPr>
          <p:cNvSpPr txBox="1">
            <a:spLocks/>
          </p:cNvSpPr>
          <p:nvPr/>
        </p:nvSpPr>
        <p:spPr>
          <a:xfrm>
            <a:off x="1671047" y="5327342"/>
            <a:ext cx="10005141" cy="1150763"/>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Tools for Collaboration</a:t>
            </a:r>
            <a:endParaRPr lang="en-US" dirty="0"/>
          </a:p>
          <a:p>
            <a:r>
              <a:rPr lang="en-US" sz="1800" dirty="0">
                <a:latin typeface="+mn-lt"/>
                <a:ea typeface="Arial" panose="020B0604020202020204" pitchFamily="34" charset="0"/>
              </a:rPr>
              <a:t>It enables real-time information exchange and activity coordination across supply chain partners, facilitating collaboration and communication.</a:t>
            </a:r>
            <a:endParaRPr lang="en-US" dirty="0"/>
          </a:p>
        </p:txBody>
      </p:sp>
      <p:pic>
        <p:nvPicPr>
          <p:cNvPr id="10" name="Graphic 9" descr="Chevron arrows with solid fill">
            <a:extLst>
              <a:ext uri="{FF2B5EF4-FFF2-40B4-BE49-F238E27FC236}">
                <a16:creationId xmlns:a16="http://schemas.microsoft.com/office/drawing/2014/main" id="{B8BBDB72-2591-4AF6-8025-678EBF5297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43841" y="5407496"/>
            <a:ext cx="248124" cy="248124"/>
          </a:xfrm>
          <a:prstGeom prst="rect">
            <a:avLst/>
          </a:prstGeom>
        </p:spPr>
      </p:pic>
    </p:spTree>
    <p:extLst>
      <p:ext uri="{BB962C8B-B14F-4D97-AF65-F5344CB8AC3E}">
        <p14:creationId xmlns:p14="http://schemas.microsoft.com/office/powerpoint/2010/main" val="2736238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2939" y="-1"/>
            <a:ext cx="11039062"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452730" cy="2387600"/>
          </a:xfrm>
        </p:spPr>
        <p:txBody>
          <a:bodyPr>
            <a:normAutofit/>
          </a:bodyPr>
          <a:lstStyle/>
          <a:p>
            <a:r>
              <a:rPr lang="en-US" sz="4100" b="1">
                <a:solidFill>
                  <a:srgbClr val="FFFFFF"/>
                </a:solidFill>
                <a:latin typeface="Sagona ExtraLight"/>
                <a:cs typeface="Arial"/>
              </a:rPr>
              <a:t>Payable and Purchase</a:t>
            </a:r>
            <a:endParaRPr lang="en-US"/>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756081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686124" y="474453"/>
            <a:ext cx="9918177" cy="949790"/>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Invoicing Purchase</a:t>
            </a:r>
            <a:endParaRPr lang="en-US" dirty="0"/>
          </a:p>
          <a:p>
            <a:r>
              <a:rPr lang="en-US" sz="1800" dirty="0">
                <a:latin typeface="+mn-lt"/>
                <a:ea typeface="Arial" panose="020B0604020202020204" pitchFamily="34" charset="0"/>
              </a:rPr>
              <a:t>Invoices for purchase and purchase credit notes can be created, posted, and printed.</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42991" y="1586835"/>
            <a:ext cx="10033198" cy="1235882"/>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Management of Purchase Order</a:t>
            </a:r>
            <a:endParaRPr lang="en-US" dirty="0"/>
          </a:p>
          <a:p>
            <a:r>
              <a:rPr lang="en-US" sz="1800" dirty="0">
                <a:latin typeface="+mn-lt"/>
                <a:ea typeface="Arial" panose="020B0604020202020204" pitchFamily="34" charset="0"/>
              </a:rPr>
              <a:t>Control the procedures for blanket orders, purchase orders, and quotations. Making a purchase order is different from making a purchase invoice on your own.</a:t>
            </a:r>
            <a:endParaRPr lang="en-US" sz="1800" dirty="0">
              <a:latin typeface="+mn-lt"/>
              <a:cs typeface="Calibri"/>
            </a:endParaRPr>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45642" y="2950976"/>
            <a:ext cx="10030547" cy="1390649"/>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Management of Purchase Return Orders</a:t>
            </a:r>
            <a:endParaRPr lang="en-US" dirty="0"/>
          </a:p>
          <a:p>
            <a:r>
              <a:rPr lang="en-US" sz="1800" dirty="0">
                <a:latin typeface="+mn-lt"/>
                <a:ea typeface="Arial" panose="020B0604020202020204" pitchFamily="34" charset="0"/>
              </a:rPr>
              <a:t>To reimburse your own business for missing or defective merchandise, generate a purchase return order. Following that, items can be selected from the buy-return order. Return orders can be linked with replacement orders, then arrange group or partial return shipments into a single credit memo.</a:t>
            </a:r>
            <a:endParaRPr lang="en-US" dirty="0"/>
          </a:p>
        </p:txBody>
      </p:sp>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41335" y="544793"/>
            <a:ext cx="248124" cy="224678"/>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1655" y="1658710"/>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3031130"/>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E737FFFE-43F3-CFD1-9D26-801B77F091EB}"/>
              </a:ext>
            </a:extLst>
          </p:cNvPr>
          <p:cNvSpPr txBox="1">
            <a:spLocks/>
          </p:cNvSpPr>
          <p:nvPr/>
        </p:nvSpPr>
        <p:spPr>
          <a:xfrm>
            <a:off x="1632900" y="4373042"/>
            <a:ext cx="10033198" cy="138522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Different Order Addresses</a:t>
            </a:r>
            <a:endParaRPr lang="en-US" dirty="0"/>
          </a:p>
          <a:p>
            <a:r>
              <a:rPr lang="en-US" sz="1800" dirty="0">
                <a:latin typeface="+mn-lt"/>
                <a:ea typeface="Arial" panose="020B0604020202020204" pitchFamily="34" charset="0"/>
              </a:rPr>
              <a:t>Configure several addresses to handle orders from suppliers and their principal place of business and operate additional sites from where they can send supplies. The purchasing agent can then choose from these various locations when drafting an invoice or order of purchase.</a:t>
            </a:r>
            <a:endParaRPr lang="en-US" dirty="0"/>
          </a:p>
        </p:txBody>
      </p:sp>
      <p:pic>
        <p:nvPicPr>
          <p:cNvPr id="3" name="Graphic 2" descr="Chevron arrows with solid fill">
            <a:extLst>
              <a:ext uri="{FF2B5EF4-FFF2-40B4-BE49-F238E27FC236}">
                <a16:creationId xmlns:a16="http://schemas.microsoft.com/office/drawing/2014/main" id="{5A8827BF-ADF2-557F-63A4-6DA8209EE3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5693" y="4418026"/>
            <a:ext cx="248124" cy="295016"/>
          </a:xfrm>
          <a:prstGeom prst="rect">
            <a:avLst/>
          </a:prstGeom>
        </p:spPr>
      </p:pic>
    </p:spTree>
    <p:extLst>
      <p:ext uri="{BB962C8B-B14F-4D97-AF65-F5344CB8AC3E}">
        <p14:creationId xmlns:p14="http://schemas.microsoft.com/office/powerpoint/2010/main" val="2880082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639232" y="474453"/>
            <a:ext cx="9918177" cy="1278034"/>
          </a:xfrm>
          <a:prstGeom prst="rect">
            <a:avLst/>
          </a:prstGeom>
        </p:spPr>
        <p:txBody>
          <a:bodyPr vert="horz" lIns="0" tIns="45720" rIns="0" bIns="45720" rtlCol="0" anchor="t">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Discounts on Purchase Invoices</a:t>
            </a:r>
            <a:endParaRPr lang="en-US" dirty="0"/>
          </a:p>
          <a:p>
            <a:r>
              <a:rPr lang="en-US" sz="1800" dirty="0">
                <a:latin typeface="+mn-lt"/>
                <a:ea typeface="Arial" panose="020B0604020202020204" pitchFamily="34" charset="0"/>
              </a:rPr>
              <a:t>Automate the calculation of invoice discounts. Based on the invoice size, the discount may vary among sellers. The discount is computed on each line of the various items and is added to the net amount of the invoice.</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42991" y="1786128"/>
            <a:ext cx="10033198" cy="1235882"/>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rPr>
              <a:t>Line-Item Discounting</a:t>
            </a:r>
            <a:endParaRPr lang="en-US"/>
          </a:p>
          <a:p>
            <a:r>
              <a:rPr lang="en-US" sz="1800" dirty="0">
                <a:latin typeface="+mn-lt"/>
                <a:ea typeface="Arial" panose="020B0604020202020204" pitchFamily="34" charset="0"/>
              </a:rPr>
              <a:t>Manage the negotiated discounts among different suppliers for the purchase prices of several items based on the minimum order quantity, unit of measurement, item variant, currency, and timeline.</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45642" y="3068206"/>
            <a:ext cx="10030547" cy="1437542"/>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Multiple Vendors</a:t>
            </a:r>
            <a:endParaRPr lang="en-US" sz="1900" b="1" dirty="0">
              <a:solidFill>
                <a:srgbClr val="55736D"/>
              </a:solidFill>
              <a:latin typeface="Calibri"/>
              <a:cs typeface="Calibri"/>
            </a:endParaRPr>
          </a:p>
          <a:p>
            <a:r>
              <a:rPr lang="en-US" sz="1800" dirty="0">
                <a:latin typeface="+mn-lt"/>
                <a:ea typeface="Arial" panose="020B0604020202020204" pitchFamily="34" charset="0"/>
              </a:rPr>
              <a:t>Control the acquisition of the same commodity from many providers. Establish backup suppliers for certain commodities, outline average turnaround time, and keep track of price and discount arrangements with each supplier.</a:t>
            </a:r>
            <a:endParaRPr lang="en-US" dirty="0"/>
          </a:p>
        </p:txBody>
      </p:sp>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41335" y="544793"/>
            <a:ext cx="248124" cy="224678"/>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1655" y="1858003"/>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3148360"/>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E737FFFE-43F3-CFD1-9D26-801B77F091EB}"/>
              </a:ext>
            </a:extLst>
          </p:cNvPr>
          <p:cNvSpPr txBox="1">
            <a:spLocks/>
          </p:cNvSpPr>
          <p:nvPr/>
        </p:nvSpPr>
        <p:spPr>
          <a:xfrm>
            <a:off x="1644623" y="4584058"/>
            <a:ext cx="10033198" cy="1174209"/>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Vendor Catalog Products</a:t>
            </a:r>
            <a:endParaRPr lang="en-US" dirty="0"/>
          </a:p>
          <a:p>
            <a:r>
              <a:rPr lang="en-US" sz="1800" dirty="0">
                <a:latin typeface="+mn-lt"/>
                <a:ea typeface="Arial" panose="020B0604020202020204" pitchFamily="34" charset="0"/>
              </a:rPr>
              <a:t>Offer your clients products that aren't often in stock but can be ordered from other producers or suppliers. These things should be registered as non-stock goods but handled normally.</a:t>
            </a:r>
            <a:endParaRPr lang="en-US" dirty="0"/>
          </a:p>
        </p:txBody>
      </p:sp>
      <p:pic>
        <p:nvPicPr>
          <p:cNvPr id="3" name="Graphic 2" descr="Chevron arrows with solid fill">
            <a:extLst>
              <a:ext uri="{FF2B5EF4-FFF2-40B4-BE49-F238E27FC236}">
                <a16:creationId xmlns:a16="http://schemas.microsoft.com/office/drawing/2014/main" id="{5A8827BF-ADF2-557F-63A4-6DA8209EE3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5693" y="4629042"/>
            <a:ext cx="248124" cy="295016"/>
          </a:xfrm>
          <a:prstGeom prst="rect">
            <a:avLst/>
          </a:prstGeom>
        </p:spPr>
      </p:pic>
    </p:spTree>
    <p:extLst>
      <p:ext uri="{BB962C8B-B14F-4D97-AF65-F5344CB8AC3E}">
        <p14:creationId xmlns:p14="http://schemas.microsoft.com/office/powerpoint/2010/main" val="1578593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2939" y="-1"/>
            <a:ext cx="11039062"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452730" cy="2387600"/>
          </a:xfrm>
        </p:spPr>
        <p:txBody>
          <a:bodyPr>
            <a:normAutofit/>
          </a:bodyPr>
          <a:lstStyle/>
          <a:p>
            <a:r>
              <a:rPr lang="en-US" sz="4100" b="1" dirty="0">
                <a:solidFill>
                  <a:srgbClr val="FFFFFF"/>
                </a:solidFill>
                <a:latin typeface="Sagona ExtraLight"/>
                <a:cs typeface="Arial"/>
              </a:rPr>
              <a:t>Plan for Supply and Availability</a:t>
            </a:r>
            <a:endParaRPr lang="en-US" dirty="0"/>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2281606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639232" y="474453"/>
            <a:ext cx="9918177" cy="1489049"/>
          </a:xfrm>
          <a:prstGeom prst="rect">
            <a:avLst/>
          </a:prstGeom>
        </p:spPr>
        <p:txBody>
          <a:bodyPr vert="horz" lIns="0" tIns="45720" rIns="0" bIns="45720" rtlCol="0" anchor="t">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Supply Management</a:t>
            </a:r>
            <a:endParaRPr lang="en-US" dirty="0"/>
          </a:p>
          <a:p>
            <a:r>
              <a:rPr lang="en-US" sz="1800" dirty="0">
                <a:latin typeface="+mn-lt"/>
                <a:ea typeface="Arial" panose="020B0604020202020204" pitchFamily="34" charset="0"/>
              </a:rPr>
              <a:t>Create a strategy for the needed materials depending on demand, with help from the master production schedule. Create the best options for refilling inventory transfers depending on the product's supply and demand in the present and in the future, along with a number of planning criteria, such as quantities for reordering.</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42991" y="2067481"/>
            <a:ext cx="10033198" cy="1235882"/>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Forecasting Demand</a:t>
            </a:r>
            <a:endParaRPr lang="en-US" dirty="0"/>
          </a:p>
          <a:p>
            <a:r>
              <a:rPr lang="en-US" sz="1800" dirty="0">
                <a:latin typeface="+mn-lt"/>
                <a:ea typeface="Arial" panose="020B0604020202020204" pitchFamily="34" charset="0"/>
              </a:rPr>
              <a:t>Regulate item-based demand forecasting. Use more practical input methods for demand (sales) projections for products and components.</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45642" y="3232329"/>
            <a:ext cx="10030547" cy="114446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Forecasting Sales and Inventories</a:t>
            </a:r>
            <a:endParaRPr lang="en-US" dirty="0"/>
          </a:p>
          <a:p>
            <a:r>
              <a:rPr lang="en-US" sz="1800" dirty="0">
                <a:latin typeface="+mn-lt"/>
                <a:ea typeface="Arial" panose="020B0604020202020204" pitchFamily="34" charset="0"/>
              </a:rPr>
              <a:t>The Sales and Inventory Forecast addon gives you a thorough understanding of possible sales and a detailed analysis of anticipated stock-outs, which further makes it simple to manage to restock.</a:t>
            </a:r>
            <a:endParaRPr lang="en-US" dirty="0"/>
          </a:p>
        </p:txBody>
      </p:sp>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41335" y="544793"/>
            <a:ext cx="248124" cy="224678"/>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1655" y="2139356"/>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3312483"/>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E737FFFE-43F3-CFD1-9D26-801B77F091EB}"/>
              </a:ext>
            </a:extLst>
          </p:cNvPr>
          <p:cNvSpPr txBox="1">
            <a:spLocks/>
          </p:cNvSpPr>
          <p:nvPr/>
        </p:nvSpPr>
        <p:spPr>
          <a:xfrm>
            <a:off x="1644623" y="4419935"/>
            <a:ext cx="10033198" cy="916302"/>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Promising Order</a:t>
            </a:r>
            <a:endParaRPr lang="en-US" dirty="0"/>
          </a:p>
          <a:p>
            <a:r>
              <a:rPr lang="en-US" sz="1800" dirty="0">
                <a:latin typeface="+mn-lt"/>
                <a:ea typeface="Arial" panose="020B0604020202020204" pitchFamily="34" charset="0"/>
              </a:rPr>
              <a:t>On the basis of an item's present and future supply, guarantee precise order shipment and date of delivery.</a:t>
            </a:r>
            <a:endParaRPr lang="en-US" dirty="0"/>
          </a:p>
        </p:txBody>
      </p:sp>
      <p:pic>
        <p:nvPicPr>
          <p:cNvPr id="3" name="Graphic 2" descr="Chevron arrows with solid fill">
            <a:extLst>
              <a:ext uri="{FF2B5EF4-FFF2-40B4-BE49-F238E27FC236}">
                <a16:creationId xmlns:a16="http://schemas.microsoft.com/office/drawing/2014/main" id="{5A8827BF-ADF2-557F-63A4-6DA8209EE3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5693" y="4464919"/>
            <a:ext cx="248124" cy="236401"/>
          </a:xfrm>
          <a:prstGeom prst="rect">
            <a:avLst/>
          </a:prstGeom>
        </p:spPr>
      </p:pic>
      <p:sp>
        <p:nvSpPr>
          <p:cNvPr id="4" name="Text Placeholder 6">
            <a:extLst>
              <a:ext uri="{FF2B5EF4-FFF2-40B4-BE49-F238E27FC236}">
                <a16:creationId xmlns:a16="http://schemas.microsoft.com/office/drawing/2014/main" id="{CDB97077-EE8A-3661-171F-088D9F376F3D}"/>
              </a:ext>
            </a:extLst>
          </p:cNvPr>
          <p:cNvSpPr txBox="1">
            <a:spLocks/>
          </p:cNvSpPr>
          <p:nvPr/>
        </p:nvSpPr>
        <p:spPr>
          <a:xfrm>
            <a:off x="1644622" y="5263996"/>
            <a:ext cx="10033198" cy="1068702"/>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rPr>
              <a:t>Drop Shipping</a:t>
            </a:r>
            <a:endParaRPr lang="en-US"/>
          </a:p>
          <a:p>
            <a:r>
              <a:rPr lang="en-US" sz="1800" dirty="0">
                <a:latin typeface="+mn-lt"/>
                <a:ea typeface="Arial" panose="020B0604020202020204" pitchFamily="34" charset="0"/>
              </a:rPr>
              <a:t>Manage orders that are shipped from seller to client directly without inventory stock. Keep tabs on the profit and expense of each order.</a:t>
            </a:r>
            <a:endParaRPr lang="en-US" sz="1800" dirty="0">
              <a:latin typeface="Calibri"/>
              <a:cs typeface="Calibri"/>
            </a:endParaRPr>
          </a:p>
        </p:txBody>
      </p:sp>
      <p:pic>
        <p:nvPicPr>
          <p:cNvPr id="7" name="Graphic 6" descr="Chevron arrows with solid fill">
            <a:extLst>
              <a:ext uri="{FF2B5EF4-FFF2-40B4-BE49-F238E27FC236}">
                <a16:creationId xmlns:a16="http://schemas.microsoft.com/office/drawing/2014/main" id="{3526B73A-CAC2-83A1-ECDC-AF4507E956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3969" y="5308980"/>
            <a:ext cx="248124" cy="236401"/>
          </a:xfrm>
          <a:prstGeom prst="rect">
            <a:avLst/>
          </a:prstGeom>
        </p:spPr>
      </p:pic>
    </p:spTree>
    <p:extLst>
      <p:ext uri="{BB962C8B-B14F-4D97-AF65-F5344CB8AC3E}">
        <p14:creationId xmlns:p14="http://schemas.microsoft.com/office/powerpoint/2010/main" val="844501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0991" y="-1"/>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740092" cy="2387600"/>
          </a:xfrm>
        </p:spPr>
        <p:txBody>
          <a:bodyPr>
            <a:normAutofit/>
          </a:bodyPr>
          <a:lstStyle/>
          <a:p>
            <a:r>
              <a:rPr lang="en-US" sz="4100" b="1" dirty="0">
                <a:latin typeface="Sagona ExtraLight"/>
              </a:rPr>
              <a:t>Manufacturing</a:t>
            </a:r>
            <a:br>
              <a:rPr lang="en-US" sz="4100" b="1" dirty="0">
                <a:latin typeface="Sagona ExtraLight"/>
              </a:rPr>
            </a:br>
            <a:r>
              <a:rPr lang="en-US" sz="4100" b="1" dirty="0">
                <a:latin typeface="Sagona ExtraLight"/>
              </a:rPr>
              <a:t>Management</a:t>
            </a:r>
            <a:endParaRPr lang="en-US" dirty="0"/>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2760377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57368" y="541033"/>
            <a:ext cx="9918179" cy="1237996"/>
          </a:xfrm>
        </p:spPr>
        <p:txBody>
          <a:bodyPr>
            <a:normAutofit/>
          </a:bodyPr>
          <a:lstStyle/>
          <a:p>
            <a:r>
              <a:rPr lang="en-US" sz="1900" b="1" dirty="0">
                <a:solidFill>
                  <a:srgbClr val="55736D"/>
                </a:solidFill>
                <a:latin typeface="+mn-lt"/>
              </a:rPr>
              <a:t>Define Bill of Materials (BOM)</a:t>
            </a:r>
            <a:endParaRPr lang="en-US" sz="1900" b="1" dirty="0">
              <a:solidFill>
                <a:srgbClr val="55736D"/>
              </a:solidFill>
              <a:latin typeface="Calibri"/>
              <a:cs typeface="Calibri"/>
            </a:endParaRPr>
          </a:p>
          <a:p>
            <a:r>
              <a:rPr lang="en-US" sz="1800" dirty="0">
                <a:latin typeface="+mn-lt"/>
                <a:ea typeface="Arial" panose="020B0604020202020204" pitchFamily="34" charset="0"/>
              </a:rPr>
              <a:t>Efficient production starts with a detailed bill of materials. BOMs can be defined in our ERP system using capabilities like Multi-Level BOMs, Versioning</a:t>
            </a:r>
            <a:r>
              <a:rPr lang="en-US" sz="1800" dirty="0">
                <a:effectLst/>
                <a:latin typeface="+mn-lt"/>
                <a:ea typeface="Arial" panose="020B0604020202020204" pitchFamily="34" charset="0"/>
              </a:rPr>
              <a:t>, and </a:t>
            </a:r>
            <a:r>
              <a:rPr lang="en-US" sz="1800" dirty="0">
                <a:latin typeface="+mn-lt"/>
                <a:ea typeface="Arial" panose="020B0604020202020204" pitchFamily="34" charset="0"/>
              </a:rPr>
              <a:t>Engineering Change Orders (ECOs).</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57368" y="1838746"/>
            <a:ext cx="9918180" cy="166138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Calibri"/>
              </a:rPr>
              <a:t>Define Machines, Machine Capacities, Processes, Routings, Shifts, and Other Production Entities</a:t>
            </a:r>
            <a:endParaRPr lang="en-US" sz="1900" b="1" dirty="0">
              <a:solidFill>
                <a:srgbClr val="55736D"/>
              </a:solidFill>
              <a:latin typeface="Calibri"/>
              <a:ea typeface="Calibri"/>
              <a:cs typeface="Calibri"/>
            </a:endParaRPr>
          </a:p>
          <a:p>
            <a:r>
              <a:rPr lang="en-US" sz="1800" dirty="0">
                <a:latin typeface="+mn-lt"/>
                <a:ea typeface="Calibri"/>
              </a:rPr>
              <a:t>Defining and controlling critical production entities and rules can help you optimize your manufacturing operations. Machine Management, Process routing, and Shift Management are all features that enable streamlined operations.</a:t>
            </a:r>
            <a:endParaRPr lang="en-US" dirty="0">
              <a:ea typeface="Calibri"/>
            </a:endParaRPr>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3272829"/>
            <a:ext cx="9918184" cy="1219628"/>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Factory Order</a:t>
            </a:r>
            <a:endParaRPr lang="en-US" sz="1900" b="1" dirty="0">
              <a:solidFill>
                <a:srgbClr val="55736D"/>
              </a:solidFill>
              <a:latin typeface="Calibri"/>
              <a:ea typeface="Calibri"/>
              <a:cs typeface="Calibri"/>
            </a:endParaRPr>
          </a:p>
          <a:p>
            <a:r>
              <a:rPr lang="en-US" sz="1800" dirty="0">
                <a:latin typeface="+mn-lt"/>
                <a:ea typeface="Calibri"/>
              </a:rPr>
              <a:t>Manage production orders efficiently with our ERP system's factory order capability, which includes Order Creation, Resource Allocation, and Work Order Tracking.</a:t>
            </a:r>
            <a:endParaRPr lang="en-US" dirty="0">
              <a:ea typeface="Calibri"/>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4247" y="615460"/>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900" y="1956006"/>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3367359"/>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0A78C4F6-87BD-DCDC-6745-82273C8A6E93}"/>
              </a:ext>
            </a:extLst>
          </p:cNvPr>
          <p:cNvSpPr txBox="1">
            <a:spLocks/>
          </p:cNvSpPr>
          <p:nvPr/>
        </p:nvSpPr>
        <p:spPr>
          <a:xfrm>
            <a:off x="1657364" y="4423017"/>
            <a:ext cx="9918184" cy="129151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Requisition Slip to Get Materials from Stores</a:t>
            </a:r>
            <a:endParaRPr lang="en-US" sz="1900" b="1" dirty="0">
              <a:solidFill>
                <a:srgbClr val="55736D"/>
              </a:solidFill>
              <a:latin typeface="Calibri"/>
              <a:ea typeface="Calibri"/>
              <a:cs typeface="Calibri"/>
            </a:endParaRPr>
          </a:p>
          <a:p>
            <a:r>
              <a:rPr lang="en-US" sz="1800" dirty="0">
                <a:latin typeface="+mn-lt"/>
                <a:ea typeface="Calibri"/>
              </a:rPr>
              <a:t>Use our ERP system's requisition slip capability to streamline material procurement for production processes such as Material Requisition, Stock Verification, and Approval Workflow.</a:t>
            </a:r>
            <a:endParaRPr lang="en-US" dirty="0"/>
          </a:p>
        </p:txBody>
      </p:sp>
      <p:pic>
        <p:nvPicPr>
          <p:cNvPr id="3" name="Graphic 2" descr="Chevron arrows with solid fill">
            <a:extLst>
              <a:ext uri="{FF2B5EF4-FFF2-40B4-BE49-F238E27FC236}">
                <a16:creationId xmlns:a16="http://schemas.microsoft.com/office/drawing/2014/main" id="{E6AEC346-5C6A-FE94-241D-B7AD2D9893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403" y="4488792"/>
            <a:ext cx="248124" cy="248124"/>
          </a:xfrm>
          <a:prstGeom prst="rect">
            <a:avLst/>
          </a:prstGeom>
        </p:spPr>
      </p:pic>
    </p:spTree>
    <p:extLst>
      <p:ext uri="{BB962C8B-B14F-4D97-AF65-F5344CB8AC3E}">
        <p14:creationId xmlns:p14="http://schemas.microsoft.com/office/powerpoint/2010/main" val="1237826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57368" y="541033"/>
            <a:ext cx="9918179" cy="1237996"/>
          </a:xfrm>
        </p:spPr>
        <p:txBody>
          <a:bodyPr>
            <a:normAutofit/>
          </a:bodyPr>
          <a:lstStyle/>
          <a:p>
            <a:r>
              <a:rPr lang="en-US" sz="1900" b="1" dirty="0">
                <a:solidFill>
                  <a:srgbClr val="55736D"/>
                </a:solidFill>
                <a:latin typeface="+mn-lt"/>
              </a:rPr>
              <a:t>Daily Production, Rejections, and Scrap Creation</a:t>
            </a:r>
            <a:endParaRPr lang="en-US" sz="1900" b="1" dirty="0">
              <a:solidFill>
                <a:srgbClr val="55736D"/>
              </a:solidFill>
              <a:latin typeface="Calibri"/>
              <a:ea typeface="Calibri"/>
              <a:cs typeface="Calibri"/>
            </a:endParaRPr>
          </a:p>
          <a:p>
            <a:r>
              <a:rPr lang="en-US" sz="1800" dirty="0">
                <a:latin typeface="+mn-lt"/>
                <a:ea typeface="Calibri"/>
              </a:rPr>
              <a:t>With our ERP system, you can accurately track daily production, manage rejections</a:t>
            </a:r>
            <a:r>
              <a:rPr lang="en-US" sz="1800" dirty="0">
                <a:effectLst/>
                <a:latin typeface="+mn-lt"/>
                <a:ea typeface="Calibri"/>
              </a:rPr>
              <a:t>, and </a:t>
            </a:r>
            <a:r>
              <a:rPr lang="en-US" sz="1800" dirty="0">
                <a:latin typeface="+mn-lt"/>
                <a:ea typeface="Calibri"/>
              </a:rPr>
              <a:t>handle scrap creation.</a:t>
            </a:r>
            <a:endParaRPr lang="en-US" sz="1800" dirty="0">
              <a:latin typeface="Calibri"/>
              <a:ea typeface="Calibri"/>
              <a:cs typeface="Calibri"/>
            </a:endParaRP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57368" y="1838746"/>
            <a:ext cx="9918180" cy="1244441"/>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Calibri"/>
              </a:rPr>
              <a:t>Rework on Rejected Material</a:t>
            </a:r>
            <a:endParaRPr lang="en-US" dirty="0"/>
          </a:p>
          <a:p>
            <a:r>
              <a:rPr lang="en-US" sz="1800" dirty="0">
                <a:latin typeface="+mn-lt"/>
                <a:ea typeface="Calibri"/>
              </a:rPr>
              <a:t>Manage rework procedures effectively in order to salvage rejected material and reduce waste. Rework Tracking, Resource Allocation, and Quality Control are all elements of our ERP system.</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3100300"/>
            <a:ext cx="9918184" cy="1248383"/>
          </a:xfrm>
          <a:prstGeom prst="rect">
            <a:avLst/>
          </a:prstGeom>
        </p:spPr>
        <p:txBody>
          <a:bodyPr vert="horz" lIns="0" tIns="45720" rIns="0" bIns="45720" rtlCol="0" anchor="t">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Process-Wise Production Cost, Batch-Wise Production Cost</a:t>
            </a:r>
            <a:endParaRPr lang="en-US" sz="1900" b="1" dirty="0">
              <a:solidFill>
                <a:srgbClr val="55736D"/>
              </a:solidFill>
              <a:latin typeface="Calibri"/>
              <a:ea typeface="Calibri"/>
              <a:cs typeface="Calibri"/>
            </a:endParaRPr>
          </a:p>
          <a:p>
            <a:r>
              <a:rPr lang="en-US" sz="1800" dirty="0">
                <a:latin typeface="+mn-lt"/>
                <a:ea typeface="Calibri"/>
              </a:rPr>
              <a:t>With our ERP system's cost management tools such as Process-Wise Costing, Batch-Wise Costing, and Cost Analysis Reports, you can accurately calculate and analyze production costs at the process and batch levels.</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4247" y="615460"/>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900" y="1956006"/>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3166076"/>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0A78C4F6-87BD-DCDC-6745-82273C8A6E93}"/>
              </a:ext>
            </a:extLst>
          </p:cNvPr>
          <p:cNvSpPr txBox="1">
            <a:spLocks/>
          </p:cNvSpPr>
          <p:nvPr/>
        </p:nvSpPr>
        <p:spPr>
          <a:xfrm>
            <a:off x="1657364" y="4423017"/>
            <a:ext cx="9918184" cy="129151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Additional Material Consumption Based on BOM</a:t>
            </a:r>
            <a:endParaRPr lang="en-US" dirty="0"/>
          </a:p>
          <a:p>
            <a:r>
              <a:rPr lang="en-US" sz="1800" dirty="0">
                <a:latin typeface="+mn-lt"/>
                <a:ea typeface="Calibri"/>
              </a:rPr>
              <a:t>Use our ERP system's features like BOM-Based Material, Consumption, and Variances Analysis to effectively manage additional material consumption during the manufacturing process.</a:t>
            </a:r>
            <a:endParaRPr lang="en-US" sz="1800" dirty="0">
              <a:latin typeface="Calibri"/>
              <a:ea typeface="Calibri"/>
              <a:cs typeface="Calibri"/>
            </a:endParaRPr>
          </a:p>
        </p:txBody>
      </p:sp>
      <p:pic>
        <p:nvPicPr>
          <p:cNvPr id="3" name="Graphic 2" descr="Chevron arrows with solid fill">
            <a:extLst>
              <a:ext uri="{FF2B5EF4-FFF2-40B4-BE49-F238E27FC236}">
                <a16:creationId xmlns:a16="http://schemas.microsoft.com/office/drawing/2014/main" id="{E6AEC346-5C6A-FE94-241D-B7AD2D9893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403" y="4488792"/>
            <a:ext cx="248124" cy="248124"/>
          </a:xfrm>
          <a:prstGeom prst="rect">
            <a:avLst/>
          </a:prstGeom>
        </p:spPr>
      </p:pic>
    </p:spTree>
    <p:extLst>
      <p:ext uri="{BB962C8B-B14F-4D97-AF65-F5344CB8AC3E}">
        <p14:creationId xmlns:p14="http://schemas.microsoft.com/office/powerpoint/2010/main" val="1721400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0991" y="-1"/>
            <a:ext cx="11041009"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normAutofit/>
          </a:bodyPr>
          <a:lstStyle/>
          <a:p>
            <a:r>
              <a:rPr lang="en-US" sz="4100" b="1" dirty="0">
                <a:effectLst/>
                <a:ea typeface="Arial" panose="020B0604020202020204" pitchFamily="34" charset="0"/>
              </a:rPr>
              <a:t>Procurement Management</a:t>
            </a:r>
            <a:endParaRPr lang="en-US" sz="4100" dirty="0">
              <a:solidFill>
                <a:schemeClr val="bg1"/>
              </a:solidFill>
            </a:endParaRPr>
          </a:p>
        </p:txBody>
      </p:sp>
      <p:pic>
        <p:nvPicPr>
          <p:cNvPr id="2" name="Picture 1">
            <a:extLst>
              <a:ext uri="{FF2B5EF4-FFF2-40B4-BE49-F238E27FC236}">
                <a16:creationId xmlns:a16="http://schemas.microsoft.com/office/drawing/2014/main" id="{AC19A798-56B2-8DCA-577F-A37DD7B611A4}"/>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6209EE76-56CC-F789-5314-8F003AD05B4B}"/>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2509643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2623" y="-1"/>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normAutofit/>
          </a:bodyPr>
          <a:lstStyle/>
          <a:p>
            <a:r>
              <a:rPr lang="en-US" sz="4100" b="1" dirty="0">
                <a:effectLst/>
                <a:ea typeface="Arial" panose="020B0604020202020204" pitchFamily="34" charset="0"/>
              </a:rPr>
              <a:t>Production Management</a:t>
            </a:r>
            <a:endParaRPr lang="en-US" sz="4100" dirty="0">
              <a:solidFill>
                <a:schemeClr val="bg1"/>
              </a:solidFill>
            </a:endParaRPr>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4061248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713369"/>
            <a:ext cx="9918179" cy="1408412"/>
          </a:xfrm>
        </p:spPr>
        <p:txBody>
          <a:bodyPr>
            <a:normAutofit fontScale="92500" lnSpcReduction="20000"/>
          </a:bodyPr>
          <a:lstStyle/>
          <a:p>
            <a:r>
              <a:rPr lang="en-US" sz="2100" b="1" dirty="0">
                <a:solidFill>
                  <a:srgbClr val="55736D"/>
                </a:solidFill>
                <a:effectLst/>
                <a:latin typeface="+mn-lt"/>
                <a:ea typeface="Arial" panose="020B0604020202020204" pitchFamily="34" charset="0"/>
              </a:rPr>
              <a:t>Assembly Administration</a:t>
            </a:r>
          </a:p>
          <a:p>
            <a:r>
              <a:rPr lang="en-US" sz="1900" dirty="0">
                <a:effectLst/>
                <a:latin typeface="+mn-lt"/>
                <a:ea typeface="Arial" panose="020B0604020202020204" pitchFamily="34" charset="0"/>
              </a:rPr>
              <a:t>An assembly bill of materials should include a list of the consumable components, raw materials, subassemblies, and resources that go into creating a final product or a kit. To restock assembly supplies, use assembly orders. Take direct notes of the customer's specifications for the kit's bill of materials from sales bids, blanket orders, and order lines in the operations for assembly-to-order.</a:t>
            </a:r>
            <a:endParaRPr lang="en-US" sz="1900" dirty="0">
              <a:latin typeface="+mn-lt"/>
            </a:endParaRPr>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2330851"/>
            <a:ext cx="9918177" cy="1176496"/>
          </a:xfrm>
          <a:prstGeom prst="rect">
            <a:avLst/>
          </a:prstGeom>
        </p:spPr>
        <p:txBody>
          <a:bodyPr vert="horz" lIns="0" tIns="45720" rIns="0" bIns="45720" rtlCol="0" anchor="t">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solidFill>
                  <a:srgbClr val="55736D"/>
                </a:solidFill>
                <a:latin typeface="+mn-lt"/>
                <a:ea typeface="Arial" panose="020B0604020202020204" pitchFamily="34" charset="0"/>
              </a:rPr>
              <a:t>Cost Calculation Worksheet</a:t>
            </a:r>
          </a:p>
          <a:p>
            <a:r>
              <a:rPr lang="en-US" sz="1900" dirty="0">
                <a:latin typeface="+mn-lt"/>
                <a:ea typeface="Arial" panose="020B0604020202020204" pitchFamily="34" charset="0"/>
              </a:rPr>
              <a:t>Give business administrators a dependable, effective method for maintaining precise inventory costs. Use Business Central's usual cost updates in the same manner you would in an Excel spreadsheet. Until you're ready, don't change any data; instead, get ready for cost changes.</a:t>
            </a:r>
            <a:endParaRPr lang="en-US" sz="1900" dirty="0">
              <a:latin typeface="+mn-lt"/>
            </a:endParaRP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3715500"/>
            <a:ext cx="9918180"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Production Material List</a:t>
            </a:r>
          </a:p>
          <a:p>
            <a:r>
              <a:rPr lang="en-US" sz="1800" dirty="0">
                <a:latin typeface="+mn-lt"/>
                <a:ea typeface="Arial" panose="020B0604020202020204" pitchFamily="34" charset="0"/>
              </a:rPr>
              <a:t>Make a bill of materials and determine the average cost for each item.</a:t>
            </a:r>
            <a:endParaRPr lang="en-US" sz="1800" dirty="0">
              <a:latin typeface="+mn-lt"/>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787795"/>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2401191"/>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3775249"/>
            <a:ext cx="248124" cy="248124"/>
          </a:xfrm>
          <a:prstGeom prst="rect">
            <a:avLst/>
          </a:prstGeom>
        </p:spPr>
      </p:pic>
      <p:pic>
        <p:nvPicPr>
          <p:cNvPr id="2" name="Picture 1" descr="A black background with white letters&#10;&#10;Description automatically generated">
            <a:extLst>
              <a:ext uri="{FF2B5EF4-FFF2-40B4-BE49-F238E27FC236}">
                <a16:creationId xmlns:a16="http://schemas.microsoft.com/office/drawing/2014/main" id="{FBDBBC3A-E25F-1372-E1A1-4F47869D7326}"/>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3" name="Picture 2" descr="A black and orange text&#10;&#10;Description automatically generated">
            <a:extLst>
              <a:ext uri="{FF2B5EF4-FFF2-40B4-BE49-F238E27FC236}">
                <a16:creationId xmlns:a16="http://schemas.microsoft.com/office/drawing/2014/main" id="{4CCA4E6F-3FC9-5EA1-5890-B08BE54BECCB}"/>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4" name="Text Placeholder 6">
            <a:extLst>
              <a:ext uri="{FF2B5EF4-FFF2-40B4-BE49-F238E27FC236}">
                <a16:creationId xmlns:a16="http://schemas.microsoft.com/office/drawing/2014/main" id="{9D904DD4-D1F4-CB2E-A651-F57245566F05}"/>
              </a:ext>
            </a:extLst>
          </p:cNvPr>
          <p:cNvSpPr txBox="1">
            <a:spLocks/>
          </p:cNvSpPr>
          <p:nvPr/>
        </p:nvSpPr>
        <p:spPr>
          <a:xfrm>
            <a:off x="1711629" y="4682399"/>
            <a:ext cx="9918179"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ea typeface="Arial" panose="020B0604020202020204" pitchFamily="34" charset="0"/>
              </a:rPr>
              <a:t>Introductory Capacity Planning</a:t>
            </a:r>
          </a:p>
          <a:p>
            <a:r>
              <a:rPr lang="en-US" sz="1800">
                <a:latin typeface="+mn-lt"/>
                <a:ea typeface="Arial" panose="020B0604020202020204" pitchFamily="34" charset="0"/>
              </a:rPr>
              <a:t>Increase the manufacturing process's capacity (work centers). Create routings for the planning of material requirements and production orders. View the job list and load for the capacity.</a:t>
            </a:r>
            <a:endParaRPr lang="en-US" dirty="0">
              <a:latin typeface="+mn-lt"/>
            </a:endParaRPr>
          </a:p>
        </p:txBody>
      </p:sp>
      <p:pic>
        <p:nvPicPr>
          <p:cNvPr id="8" name="Graphic 7" descr="Chevron arrows with solid fill">
            <a:extLst>
              <a:ext uri="{FF2B5EF4-FFF2-40B4-BE49-F238E27FC236}">
                <a16:creationId xmlns:a16="http://schemas.microsoft.com/office/drawing/2014/main" id="{73D7AF04-0724-1A3E-800D-3EE8B34786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49753" y="4756825"/>
            <a:ext cx="248124" cy="248124"/>
          </a:xfrm>
          <a:prstGeom prst="rect">
            <a:avLst/>
          </a:prstGeom>
        </p:spPr>
      </p:pic>
    </p:spTree>
    <p:extLst>
      <p:ext uri="{BB962C8B-B14F-4D97-AF65-F5344CB8AC3E}">
        <p14:creationId xmlns:p14="http://schemas.microsoft.com/office/powerpoint/2010/main" val="678341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1283927"/>
            <a:ext cx="9918177" cy="129685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n-lt"/>
                <a:ea typeface="Arial" panose="020B0604020202020204" pitchFamily="34" charset="0"/>
              </a:rPr>
              <a:t>The production process can add machine centers as capacity. For machine centers, manage capacity on a detailed level, and for work centers, manage capacity on a consolidated level, for each machine or production resource. Default manufacturing process data, such as setup times and default scrap percentages, can be stored in machine centers.</a:t>
            </a:r>
            <a:endParaRPr lang="en-US" sz="1800" dirty="0">
              <a:latin typeface="+mn-lt"/>
            </a:endParaRP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2695080"/>
            <a:ext cx="9918180" cy="1176496"/>
          </a:xfrm>
          <a:prstGeom prst="rect">
            <a:avLst/>
          </a:prstGeom>
        </p:spPr>
        <p:txBody>
          <a:bodyPr vert="horz" lIns="0" tIns="45720" rIns="0" bIns="45720" rtlCol="0" anchor="t">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solidFill>
                  <a:srgbClr val="55736D"/>
                </a:solidFill>
                <a:latin typeface="+mn-lt"/>
                <a:ea typeface="Arial" panose="020B0604020202020204" pitchFamily="34" charset="0"/>
              </a:rPr>
              <a:t>Production Directives</a:t>
            </a:r>
          </a:p>
          <a:p>
            <a:r>
              <a:rPr lang="en-US" sz="1900" dirty="0">
                <a:latin typeface="+mn-lt"/>
                <a:ea typeface="Arial" panose="020B0604020202020204" pitchFamily="34" charset="0"/>
              </a:rPr>
              <a:t>Post consumption and output data along with production orders. As an alternative to automatic planning, employ a manual supply planning tool. Get the information and resources you need to manually forecast demand from sales lines and produce supply orders.</a:t>
            </a:r>
            <a:endParaRPr lang="en-US" sz="1900" dirty="0">
              <a:latin typeface="+mn-lt"/>
            </a:endParaRPr>
          </a:p>
        </p:txBody>
      </p:sp>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1022967"/>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2754829"/>
            <a:ext cx="248124" cy="248124"/>
          </a:xfrm>
          <a:prstGeom prst="rect">
            <a:avLst/>
          </a:prstGeom>
        </p:spPr>
      </p:pic>
      <p:pic>
        <p:nvPicPr>
          <p:cNvPr id="2" name="Picture 1" descr="A black background with white letters&#10;&#10;Description automatically generated">
            <a:extLst>
              <a:ext uri="{FF2B5EF4-FFF2-40B4-BE49-F238E27FC236}">
                <a16:creationId xmlns:a16="http://schemas.microsoft.com/office/drawing/2014/main" id="{FBDBBC3A-E25F-1372-E1A1-4F47869D7326}"/>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3" name="Picture 2" descr="A black and orange text&#10;&#10;Description automatically generated">
            <a:extLst>
              <a:ext uri="{FF2B5EF4-FFF2-40B4-BE49-F238E27FC236}">
                <a16:creationId xmlns:a16="http://schemas.microsoft.com/office/drawing/2014/main" id="{4CCA4E6F-3FC9-5EA1-5890-B08BE54BECCB}"/>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4" name="Text Placeholder 6">
            <a:extLst>
              <a:ext uri="{FF2B5EF4-FFF2-40B4-BE49-F238E27FC236}">
                <a16:creationId xmlns:a16="http://schemas.microsoft.com/office/drawing/2014/main" id="{E8ADEA5E-255A-4785-63E2-F87CA741A9C6}"/>
              </a:ext>
            </a:extLst>
          </p:cNvPr>
          <p:cNvSpPr txBox="1">
            <a:spLocks/>
          </p:cNvSpPr>
          <p:nvPr/>
        </p:nvSpPr>
        <p:spPr>
          <a:xfrm>
            <a:off x="1758011" y="3972896"/>
            <a:ext cx="9918180"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A Finite Load</a:t>
            </a:r>
          </a:p>
          <a:p>
            <a:r>
              <a:rPr lang="en-US" sz="1800" dirty="0">
                <a:latin typeface="+mn-lt"/>
                <a:ea typeface="Arial" panose="020B0604020202020204" pitchFamily="34" charset="0"/>
              </a:rPr>
              <a:t>Regulate the finite loading of resources through capacity restrictions. To prevent overloading work centers, take capacity restrictions into consideration for a while. Calculate the CTP, or capable-to-promise.</a:t>
            </a:r>
            <a:endParaRPr lang="en-US" sz="1800" dirty="0">
              <a:latin typeface="+mn-lt"/>
            </a:endParaRPr>
          </a:p>
        </p:txBody>
      </p:sp>
      <p:pic>
        <p:nvPicPr>
          <p:cNvPr id="8" name="Graphic 7" descr="Chevron arrows with solid fill">
            <a:extLst>
              <a:ext uri="{FF2B5EF4-FFF2-40B4-BE49-F238E27FC236}">
                <a16:creationId xmlns:a16="http://schemas.microsoft.com/office/drawing/2014/main" id="{33E2ABB1-22AB-A756-E96A-34FEDCF9D2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4034696"/>
            <a:ext cx="248124" cy="248124"/>
          </a:xfrm>
          <a:prstGeom prst="rect">
            <a:avLst/>
          </a:prstGeom>
        </p:spPr>
      </p:pic>
      <p:sp>
        <p:nvSpPr>
          <p:cNvPr id="10" name="TextBox 9">
            <a:extLst>
              <a:ext uri="{FF2B5EF4-FFF2-40B4-BE49-F238E27FC236}">
                <a16:creationId xmlns:a16="http://schemas.microsoft.com/office/drawing/2014/main" id="{C028A172-AAFE-88EE-A060-25DEC2A167B3}"/>
              </a:ext>
            </a:extLst>
          </p:cNvPr>
          <p:cNvSpPr txBox="1"/>
          <p:nvPr/>
        </p:nvSpPr>
        <p:spPr>
          <a:xfrm>
            <a:off x="1684013" y="965315"/>
            <a:ext cx="6096000" cy="384721"/>
          </a:xfrm>
          <a:prstGeom prst="rect">
            <a:avLst/>
          </a:prstGeom>
          <a:noFill/>
        </p:spPr>
        <p:txBody>
          <a:bodyPr wrap="square">
            <a:spAutoFit/>
          </a:bodyPr>
          <a:lstStyle/>
          <a:p>
            <a:r>
              <a:rPr lang="en-US" sz="1900" b="1" dirty="0">
                <a:solidFill>
                  <a:srgbClr val="55736D"/>
                </a:solidFill>
                <a:effectLst/>
                <a:latin typeface="+mn-lt"/>
                <a:ea typeface="Arial" panose="020B0604020202020204" pitchFamily="34" charset="0"/>
              </a:rPr>
              <a:t>Introductory Capacity Planning</a:t>
            </a:r>
          </a:p>
        </p:txBody>
      </p:sp>
    </p:spTree>
    <p:extLst>
      <p:ext uri="{BB962C8B-B14F-4D97-AF65-F5344CB8AC3E}">
        <p14:creationId xmlns:p14="http://schemas.microsoft.com/office/powerpoint/2010/main" val="3773955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0174" y="4"/>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normAutofit/>
          </a:bodyPr>
          <a:lstStyle/>
          <a:p>
            <a:r>
              <a:rPr lang="en-US" sz="4100" b="1" dirty="0">
                <a:effectLst/>
                <a:ea typeface="Arial" panose="020B0604020202020204" pitchFamily="34" charset="0"/>
              </a:rPr>
              <a:t>Maintenance</a:t>
            </a:r>
            <a:endParaRPr lang="en-US" sz="4100" dirty="0">
              <a:solidFill>
                <a:schemeClr val="bg1"/>
              </a:solidFill>
            </a:endParaRPr>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17680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725185"/>
            <a:ext cx="9918179" cy="1408412"/>
          </a:xfrm>
        </p:spPr>
        <p:txBody>
          <a:bodyPr/>
          <a:lstStyle/>
          <a:p>
            <a:r>
              <a:rPr lang="en-US" sz="1900" b="1" dirty="0">
                <a:solidFill>
                  <a:srgbClr val="55736D"/>
                </a:solidFill>
                <a:effectLst/>
                <a:latin typeface="+mn-lt"/>
                <a:ea typeface="Arial" panose="020B0604020202020204" pitchFamily="34" charset="0"/>
              </a:rPr>
              <a:t>Equipment Management Streamlined</a:t>
            </a:r>
            <a:endParaRPr lang="en-US" sz="1900" dirty="0">
              <a:solidFill>
                <a:srgbClr val="55736D"/>
              </a:solidFill>
              <a:latin typeface="+mn-lt"/>
            </a:endParaRPr>
          </a:p>
          <a:p>
            <a:r>
              <a:rPr lang="en-US" sz="1800" dirty="0">
                <a:effectLst/>
                <a:latin typeface="+mn-lt"/>
                <a:ea typeface="Arial" panose="020B0604020202020204" pitchFamily="34" charset="0"/>
              </a:rPr>
              <a:t>The maintenance module aids businesses in effectively managing their machinery and assets. It enables tracking of work orders, work schedules, and service history, assuring prompt repairs and minimizing downtime.</a:t>
            </a:r>
            <a:endParaRPr lang="en-US" dirty="0">
              <a:latin typeface="+mn-lt"/>
            </a:endParaRPr>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2136543"/>
            <a:ext cx="9918177"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Maintenance Upkeep</a:t>
            </a:r>
          </a:p>
          <a:p>
            <a:r>
              <a:rPr lang="en-US" sz="1800" dirty="0">
                <a:latin typeface="+mn-lt"/>
                <a:ea typeface="Arial" panose="020B0604020202020204" pitchFamily="34" charset="0"/>
              </a:rPr>
              <a:t>By planning routine inspections and maintenance, this module enables proactive maintenance. It improves productivity, increases equipment lifespan, and assists in avoiding unexpected malfunctions.</a:t>
            </a:r>
            <a:endParaRPr lang="en-US" dirty="0">
              <a:latin typeface="+mn-lt"/>
            </a:endParaRP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3296108"/>
            <a:ext cx="9918180"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Inventory of Spare Parts</a:t>
            </a:r>
          </a:p>
          <a:p>
            <a:r>
              <a:rPr lang="en-US" sz="1800" dirty="0">
                <a:latin typeface="+mn-lt"/>
                <a:ea typeface="Arial" panose="020B0604020202020204" pitchFamily="34" charset="0"/>
              </a:rPr>
              <a:t>Maintain a complete inventory of spare parts and control their acquisition, distribution, and utilization. The module assures ideal stock levels, lowers the cost of holding goods, and speeds up repairs. </a:t>
            </a:r>
            <a:endParaRPr lang="en-US" dirty="0">
              <a:latin typeface="+mn-lt"/>
            </a:endParaRPr>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758006" y="4455673"/>
            <a:ext cx="9918184" cy="1176496"/>
          </a:xfrm>
          <a:prstGeom prst="rect">
            <a:avLst/>
          </a:prstGeom>
        </p:spPr>
        <p:txBody>
          <a:bodyPr vert="horz" lIns="0" tIns="45720" rIns="0" bIns="45720" rtlCol="0" anchor="t">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solidFill>
                  <a:srgbClr val="55736D"/>
                </a:solidFill>
                <a:latin typeface="+mn-lt"/>
                <a:ea typeface="Arial" panose="020B0604020202020204" pitchFamily="34" charset="0"/>
              </a:rPr>
              <a:t>Analytics and Reporting</a:t>
            </a:r>
          </a:p>
          <a:p>
            <a:r>
              <a:rPr lang="en-US" sz="1900" dirty="0">
                <a:latin typeface="+mn-lt"/>
                <a:ea typeface="Arial" panose="020B0604020202020204" pitchFamily="34" charset="0"/>
              </a:rPr>
              <a:t>Through in-depth reporting and analytics, learn more about maintenance tasks, expenses, and performance. To optimize maintenance procedures, keep an eye on key performance indicators (KPIs) and make data-driven decisions.</a:t>
            </a:r>
            <a:endParaRPr lang="en-US" sz="1900" dirty="0">
              <a:latin typeface="+mn-lt"/>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799611"/>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2206883"/>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3355857"/>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4523560"/>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4065665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0991" y="-1"/>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740092" cy="2387600"/>
          </a:xfrm>
        </p:spPr>
        <p:txBody>
          <a:bodyPr>
            <a:normAutofit/>
          </a:bodyPr>
          <a:lstStyle/>
          <a:p>
            <a:r>
              <a:rPr lang="en-US" sz="4100" b="1" dirty="0">
                <a:latin typeface="Sagona ExtraLight"/>
              </a:rPr>
              <a:t>Finance Management</a:t>
            </a:r>
            <a:endParaRPr lang="en-US" dirty="0"/>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200207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57368" y="541033"/>
            <a:ext cx="9918179" cy="1410523"/>
          </a:xfrm>
        </p:spPr>
        <p:txBody>
          <a:bodyPr>
            <a:normAutofit/>
          </a:bodyPr>
          <a:lstStyle/>
          <a:p>
            <a:r>
              <a:rPr lang="en-US" sz="1900" b="1" dirty="0">
                <a:solidFill>
                  <a:srgbClr val="55736D"/>
                </a:solidFill>
                <a:latin typeface="+mn-lt"/>
              </a:rPr>
              <a:t>Multi-Level Charts of Accounts</a:t>
            </a:r>
            <a:endParaRPr lang="en-US" dirty="0"/>
          </a:p>
          <a:p>
            <a:r>
              <a:rPr lang="en-US" sz="1800" dirty="0">
                <a:latin typeface="+mn-lt"/>
                <a:ea typeface="Calibri"/>
              </a:rPr>
              <a:t>Our ERP system has a sophisticated and customized multi-level chart of accounts, laying the groundwork for precise financial reporting and analysis. Hierarchical structure, segmented reporting</a:t>
            </a:r>
            <a:r>
              <a:rPr lang="en-US" sz="1800" dirty="0">
                <a:effectLst/>
                <a:latin typeface="+mn-lt"/>
                <a:ea typeface="Calibri"/>
              </a:rPr>
              <a:t>, and </a:t>
            </a:r>
            <a:r>
              <a:rPr lang="en-US" sz="1800" dirty="0">
                <a:latin typeface="+mn-lt"/>
                <a:ea typeface="Calibri"/>
              </a:rPr>
              <a:t>customization are key aspects for easier accounting.</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57368" y="1881878"/>
            <a:ext cx="9918180" cy="1503233"/>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All Vouchers</a:t>
            </a:r>
            <a:endParaRPr lang="en-US" dirty="0"/>
          </a:p>
          <a:p>
            <a:r>
              <a:rPr lang="en-US" sz="1800" dirty="0">
                <a:latin typeface="+mn-lt"/>
                <a:ea typeface="Calibri"/>
              </a:rPr>
              <a:t>Use our ERP system's complete voucher management to efficiently manage many forms of financial transactions. Cash Vouchers, Bank Vouchers, Journal Vouchers, Sale/Purchase Vouchers, Debit/Credit Notes, Contra Vouchers, and User-Defined Vouchers are some of the key features.</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3258451"/>
            <a:ext cx="9918184" cy="1248383"/>
          </a:xfrm>
          <a:prstGeom prst="rect">
            <a:avLst/>
          </a:prstGeom>
        </p:spPr>
        <p:txBody>
          <a:bodyPr vert="horz" lIns="0" tIns="45720" rIns="0" bIns="45720" rtlCol="0" anchor="t">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All Books of Accounts</a:t>
            </a:r>
            <a:endParaRPr lang="en-US" dirty="0"/>
          </a:p>
          <a:p>
            <a:r>
              <a:rPr lang="en-US" sz="1800" dirty="0">
                <a:latin typeface="+mn-lt"/>
                <a:ea typeface="Calibri"/>
              </a:rPr>
              <a:t>With our ERP system's complete recording and reporting features, you can keep your books of accounts accurate and up to date. Cash Books, Bank Books, Journal Books, Sale/Purchase Books, and Debit/Credit Note Books are all crucial elements for record keeping.</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4247" y="615460"/>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900" y="1999138"/>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3324227"/>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0A78C4F6-87BD-DCDC-6745-82273C8A6E93}"/>
              </a:ext>
            </a:extLst>
          </p:cNvPr>
          <p:cNvSpPr txBox="1">
            <a:spLocks/>
          </p:cNvSpPr>
          <p:nvPr/>
        </p:nvSpPr>
        <p:spPr>
          <a:xfrm>
            <a:off x="1657364" y="4696187"/>
            <a:ext cx="9918184" cy="144966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Trial Balance, Balance Sheet, Profit &amp; Loss</a:t>
            </a:r>
            <a:endParaRPr lang="en-US" dirty="0"/>
          </a:p>
          <a:p>
            <a:r>
              <a:rPr lang="en-US" sz="1800" dirty="0">
                <a:latin typeface="+mn-lt"/>
                <a:ea typeface="Calibri"/>
              </a:rPr>
              <a:t>With our ERP system's integrated reporting features, you may easily generate precise financial statements. Trial balance, balance sheet, and profit and loss statement are all important aspects offered by NEWTON ERP.</a:t>
            </a:r>
            <a:endParaRPr lang="en-US" sz="1800" dirty="0">
              <a:latin typeface="Calibri"/>
              <a:cs typeface="Calibri"/>
            </a:endParaRPr>
          </a:p>
        </p:txBody>
      </p:sp>
      <p:pic>
        <p:nvPicPr>
          <p:cNvPr id="3" name="Graphic 2" descr="Chevron arrows with solid fill">
            <a:extLst>
              <a:ext uri="{FF2B5EF4-FFF2-40B4-BE49-F238E27FC236}">
                <a16:creationId xmlns:a16="http://schemas.microsoft.com/office/drawing/2014/main" id="{E6AEC346-5C6A-FE94-241D-B7AD2D9893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403" y="4761962"/>
            <a:ext cx="248124" cy="248124"/>
          </a:xfrm>
          <a:prstGeom prst="rect">
            <a:avLst/>
          </a:prstGeom>
        </p:spPr>
      </p:pic>
    </p:spTree>
    <p:extLst>
      <p:ext uri="{BB962C8B-B14F-4D97-AF65-F5344CB8AC3E}">
        <p14:creationId xmlns:p14="http://schemas.microsoft.com/office/powerpoint/2010/main" val="1833575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57368" y="541033"/>
            <a:ext cx="9918179" cy="1180486"/>
          </a:xfrm>
        </p:spPr>
        <p:txBody>
          <a:bodyPr>
            <a:normAutofit/>
          </a:bodyPr>
          <a:lstStyle/>
          <a:p>
            <a:r>
              <a:rPr lang="en-US" sz="1900" b="1" dirty="0" err="1">
                <a:solidFill>
                  <a:srgbClr val="55736D"/>
                </a:solidFill>
                <a:latin typeface="+mn-lt"/>
              </a:rPr>
              <a:t>Agings</a:t>
            </a:r>
            <a:endParaRPr lang="en-US" dirty="0" err="1"/>
          </a:p>
          <a:p>
            <a:r>
              <a:rPr lang="en-US" sz="1800" dirty="0">
                <a:latin typeface="+mn-lt"/>
                <a:ea typeface="Calibri"/>
              </a:rPr>
              <a:t>Use our ERP system's aging analysis features to efficiently monitor outstanding receivables and payables. Receivables Ageing </a:t>
            </a:r>
            <a:r>
              <a:rPr lang="en-US" sz="1800" dirty="0">
                <a:effectLst/>
                <a:latin typeface="+mn-lt"/>
                <a:ea typeface="Calibri"/>
              </a:rPr>
              <a:t>and </a:t>
            </a:r>
            <a:r>
              <a:rPr lang="en-US" sz="1800" dirty="0">
                <a:latin typeface="+mn-lt"/>
                <a:ea typeface="Calibri"/>
              </a:rPr>
              <a:t>Payables Aging are important characteristics of aging.</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57368" y="1881878"/>
            <a:ext cx="9918180" cy="1388215"/>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Compliant with TDS, GST, and TCS</a:t>
            </a:r>
            <a:endParaRPr lang="en-US" dirty="0"/>
          </a:p>
          <a:p>
            <a:r>
              <a:rPr lang="en-US" sz="1800" dirty="0">
                <a:latin typeface="+mn-lt"/>
                <a:ea typeface="Calibri"/>
              </a:rPr>
              <a:t>Using our ERP system's built-in TDS (Tax Deducted at Source), GST (Goods and Services Tax), and TCS (Tax Collected at Source) functions, you can easily stay in compliance with taxation requirements. Automated TDS Deduction, GST Compliant Invoicing, and TCS Calculation are simplified with NEWTON ERP.</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3258451"/>
            <a:ext cx="9918184" cy="1248383"/>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GL Account Statement</a:t>
            </a:r>
            <a:endParaRPr lang="en-US" dirty="0"/>
          </a:p>
          <a:p>
            <a:r>
              <a:rPr lang="en-US" sz="1800" dirty="0">
                <a:latin typeface="+mn-lt"/>
                <a:ea typeface="Calibri"/>
              </a:rPr>
              <a:t>With our ERP system, you can easily access complete and detailed General Ledger (GL) account statements. Real-time Balances and Drill-Down Capabilities are important features you get.</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4247" y="615460"/>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900" y="1999138"/>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3324227"/>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0A78C4F6-87BD-DCDC-6745-82273C8A6E93}"/>
              </a:ext>
            </a:extLst>
          </p:cNvPr>
          <p:cNvSpPr txBox="1">
            <a:spLocks/>
          </p:cNvSpPr>
          <p:nvPr/>
        </p:nvSpPr>
        <p:spPr>
          <a:xfrm>
            <a:off x="1657364" y="4696187"/>
            <a:ext cx="9918184" cy="144966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Financial Accounting Integration with Material Issues, Job Work Challan, Stock Transfers, Sales Returns, </a:t>
            </a:r>
            <a:r>
              <a:rPr lang="en-US" sz="1900" b="1">
                <a:solidFill>
                  <a:srgbClr val="55736D"/>
                </a:solidFill>
                <a:latin typeface="+mn-lt"/>
              </a:rPr>
              <a:t>Purchase Returns, and so on</a:t>
            </a:r>
            <a:endParaRPr lang="en-US" sz="1900" b="1">
              <a:solidFill>
                <a:srgbClr val="55736D"/>
              </a:solidFill>
              <a:latin typeface="Calibri"/>
              <a:cs typeface="Calibri"/>
            </a:endParaRPr>
          </a:p>
          <a:p>
            <a:r>
              <a:rPr lang="en-US" sz="1800" dirty="0">
                <a:latin typeface="+mn-lt"/>
                <a:ea typeface="Calibri"/>
              </a:rPr>
              <a:t>Integrate financial accounting and other modules of our ERP system for a comprehensive view of your organization's activities.</a:t>
            </a:r>
            <a:endParaRPr lang="en-US" sz="1800" dirty="0">
              <a:latin typeface="Calibri"/>
              <a:cs typeface="Calibri"/>
            </a:endParaRPr>
          </a:p>
        </p:txBody>
      </p:sp>
      <p:pic>
        <p:nvPicPr>
          <p:cNvPr id="3" name="Graphic 2" descr="Chevron arrows with solid fill">
            <a:extLst>
              <a:ext uri="{FF2B5EF4-FFF2-40B4-BE49-F238E27FC236}">
                <a16:creationId xmlns:a16="http://schemas.microsoft.com/office/drawing/2014/main" id="{E6AEC346-5C6A-FE94-241D-B7AD2D9893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403" y="4761962"/>
            <a:ext cx="248124" cy="248124"/>
          </a:xfrm>
          <a:prstGeom prst="rect">
            <a:avLst/>
          </a:prstGeom>
        </p:spPr>
      </p:pic>
    </p:spTree>
    <p:extLst>
      <p:ext uri="{BB962C8B-B14F-4D97-AF65-F5344CB8AC3E}">
        <p14:creationId xmlns:p14="http://schemas.microsoft.com/office/powerpoint/2010/main" val="2015651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2623" y="-1"/>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740092" cy="2387600"/>
          </a:xfrm>
        </p:spPr>
        <p:txBody>
          <a:bodyPr>
            <a:normAutofit/>
          </a:bodyPr>
          <a:lstStyle/>
          <a:p>
            <a:r>
              <a:rPr lang="en-US" sz="4100" b="1" dirty="0">
                <a:latin typeface="Sagona ExtraLight"/>
              </a:rPr>
              <a:t>Financial Management - Overview</a:t>
            </a:r>
            <a:endParaRPr lang="en-US" dirty="0"/>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2506119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57368" y="382009"/>
            <a:ext cx="9918179" cy="1681423"/>
          </a:xfrm>
        </p:spPr>
        <p:txBody>
          <a:bodyPr>
            <a:normAutofit/>
          </a:bodyPr>
          <a:lstStyle/>
          <a:p>
            <a:r>
              <a:rPr lang="en-US" sz="1900" b="1" dirty="0">
                <a:solidFill>
                  <a:srgbClr val="55736D"/>
                </a:solidFill>
                <a:latin typeface="+mn-lt"/>
              </a:rPr>
              <a:t>Dimensions</a:t>
            </a:r>
            <a:endParaRPr lang="en-US" dirty="0"/>
          </a:p>
          <a:p>
            <a:r>
              <a:rPr lang="en-US" sz="1800" dirty="0">
                <a:latin typeface="+mn-lt"/>
                <a:ea typeface="Calibri"/>
              </a:rPr>
              <a:t>Use unrestricted dimensions in transactions across all ledgers for crucial components of your company, such as projects, sales channels, geographic regions, and departments. Establish guidelines for combining dimensions and values. In order to improve the accuracy of output depending on dimensions, control their utilization. Create guidelines that emphasize the use of default settings.</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57368" y="2027650"/>
            <a:ext cx="9918180" cy="1503233"/>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Basic Ledger</a:t>
            </a:r>
            <a:endParaRPr lang="en-US" dirty="0"/>
          </a:p>
          <a:p>
            <a:r>
              <a:rPr lang="en-US" sz="1800" dirty="0">
                <a:latin typeface="+mn-lt"/>
                <a:ea typeface="Calibri"/>
              </a:rPr>
              <a:t>Create firms and learn to use general journals to post to the general ledger. Utilize the tools for recurring journals, VAT and sales tax, and journal publishing.  An extra reporting currency is available for posting and reporting.</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3377719"/>
            <a:ext cx="9918184" cy="1684867"/>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Different Currencies</a:t>
            </a:r>
          </a:p>
          <a:p>
            <a:r>
              <a:rPr lang="en-US" sz="1800" dirty="0">
                <a:latin typeface="+mn-lt"/>
                <a:ea typeface="Calibri"/>
              </a:rPr>
              <a:t>Trade with clients and suppliers in a variety of currencies. Utilize numerous currencies while completing bank transfers, making payable and receivable, and on documents for sales and purchases. Keep aging data for payables and receivables accurate by adjusting rates in local and international currencies for unrealized losses and profits.</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4247" y="456436"/>
            <a:ext cx="248124" cy="225271"/>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900" y="2144910"/>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3443495"/>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0A78C4F6-87BD-DCDC-6745-82273C8A6E93}"/>
              </a:ext>
            </a:extLst>
          </p:cNvPr>
          <p:cNvSpPr txBox="1">
            <a:spLocks/>
          </p:cNvSpPr>
          <p:nvPr/>
        </p:nvSpPr>
        <p:spPr>
          <a:xfrm>
            <a:off x="1657364" y="5000984"/>
            <a:ext cx="9918184" cy="1248383"/>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Budgets</a:t>
            </a:r>
            <a:endParaRPr lang="en-US" dirty="0"/>
          </a:p>
          <a:p>
            <a:r>
              <a:rPr lang="en-US" sz="1800" dirty="0">
                <a:latin typeface="+mn-lt"/>
                <a:ea typeface="Calibri"/>
              </a:rPr>
              <a:t>The general ledger can be used to track corporate development. Employ budgets for creating financial statements, and user-defined analyses when creating account plans.</a:t>
            </a:r>
            <a:endParaRPr lang="en-US" sz="1800" dirty="0">
              <a:latin typeface="Calibri"/>
              <a:cs typeface="Calibri"/>
            </a:endParaRPr>
          </a:p>
        </p:txBody>
      </p:sp>
      <p:pic>
        <p:nvPicPr>
          <p:cNvPr id="3" name="Graphic 2" descr="Chevron arrows with solid fill">
            <a:extLst>
              <a:ext uri="{FF2B5EF4-FFF2-40B4-BE49-F238E27FC236}">
                <a16:creationId xmlns:a16="http://schemas.microsoft.com/office/drawing/2014/main" id="{E6AEC346-5C6A-FE94-241D-B7AD2D9893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403" y="5066759"/>
            <a:ext cx="248124" cy="248124"/>
          </a:xfrm>
          <a:prstGeom prst="rect">
            <a:avLst/>
          </a:prstGeom>
        </p:spPr>
      </p:pic>
    </p:spTree>
    <p:extLst>
      <p:ext uri="{BB962C8B-B14F-4D97-AF65-F5344CB8AC3E}">
        <p14:creationId xmlns:p14="http://schemas.microsoft.com/office/powerpoint/2010/main" val="4116083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494806"/>
            <a:ext cx="9918179" cy="1408412"/>
          </a:xfrm>
        </p:spPr>
        <p:txBody>
          <a:bodyPr/>
          <a:lstStyle/>
          <a:p>
            <a:r>
              <a:rPr lang="en-US" sz="1900" b="1" dirty="0">
                <a:solidFill>
                  <a:srgbClr val="55736D"/>
                </a:solidFill>
                <a:effectLst/>
                <a:latin typeface="+mn-lt"/>
                <a:ea typeface="Arial" panose="020B0604020202020204" pitchFamily="34" charset="0"/>
              </a:rPr>
              <a:t>Material Requirement Planning (MRP)</a:t>
            </a:r>
            <a:endParaRPr lang="en-US" sz="1900" dirty="0">
              <a:solidFill>
                <a:srgbClr val="55736D"/>
              </a:solidFill>
              <a:latin typeface="+mn-lt"/>
            </a:endParaRPr>
          </a:p>
          <a:p>
            <a:r>
              <a:rPr lang="en-US" sz="1800" dirty="0">
                <a:effectLst/>
                <a:latin typeface="+mn-lt"/>
                <a:ea typeface="Arial" panose="020B0604020202020204" pitchFamily="34" charset="0"/>
              </a:rPr>
              <a:t>The Material Requirement Planning (MRP) component in our ERP system assists you in optimizing inventory levels and avoiding stockouts or surplus inventory. Demand forecasting, reorder points, and safety stock features keep you proactive.</a:t>
            </a:r>
            <a:endParaRPr lang="en-US" dirty="0">
              <a:latin typeface="+mn-lt"/>
            </a:endParaRPr>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1941333"/>
            <a:ext cx="9918177"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Indent from Users</a:t>
            </a:r>
          </a:p>
          <a:p>
            <a:r>
              <a:rPr lang="en-US" sz="1800" dirty="0">
                <a:latin typeface="+mn-lt"/>
                <a:ea typeface="Arial" panose="020B0604020202020204" pitchFamily="34" charset="0"/>
              </a:rPr>
              <a:t>Give your staff the opportunity to easily raise indents for essential items. Enjoy a user-friendly interface, easy budget controls, and approval workflows with NEWTON ERP.</a:t>
            </a:r>
            <a:endParaRPr lang="en-US" dirty="0">
              <a:latin typeface="+mn-lt"/>
            </a:endParaRP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3124344"/>
            <a:ext cx="9918180"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Inquiry to Vendor</a:t>
            </a:r>
          </a:p>
          <a:p>
            <a:r>
              <a:rPr lang="en-US" sz="1800" dirty="0">
                <a:latin typeface="+mn-lt"/>
                <a:ea typeface="Arial" panose="020B0604020202020204" pitchFamily="34" charset="0"/>
              </a:rPr>
              <a:t>It is critical for effective procurement to communicate with vendors and collect specific information. NEWTON ERP enables easy vendor inquiry, document management, and tracking and notifications. </a:t>
            </a:r>
            <a:endParaRPr lang="en-US" dirty="0">
              <a:latin typeface="+mn-lt"/>
            </a:endParaRPr>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758006" y="4330802"/>
            <a:ext cx="9918184"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Capture Quotation</a:t>
            </a:r>
          </a:p>
          <a:p>
            <a:r>
              <a:rPr lang="en-US" sz="1800" dirty="0">
                <a:latin typeface="+mn-lt"/>
                <a:ea typeface="Arial" panose="020B0604020202020204" pitchFamily="34" charset="0"/>
              </a:rPr>
              <a:t>Evaluating vendor quotations is an important part of the procurement decision-making process. NEWTON ERP offers easy quotation comparison, item-level analysis, and supplier rating for a streamlined process.</a:t>
            </a:r>
            <a:endParaRPr lang="en-US" dirty="0">
              <a:latin typeface="+mn-lt"/>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569232"/>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2011673"/>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3184093"/>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4398689"/>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2344895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57368" y="382009"/>
            <a:ext cx="9918179" cy="1681423"/>
          </a:xfrm>
        </p:spPr>
        <p:txBody>
          <a:bodyPr>
            <a:normAutofit/>
          </a:bodyPr>
          <a:lstStyle/>
          <a:p>
            <a:r>
              <a:rPr lang="en-US" sz="1900" b="1" dirty="0">
                <a:solidFill>
                  <a:srgbClr val="55736D"/>
                </a:solidFill>
                <a:latin typeface="+mn-lt"/>
              </a:rPr>
              <a:t>Interfirm Postings</a:t>
            </a:r>
            <a:endParaRPr lang="en-US" dirty="0"/>
          </a:p>
          <a:p>
            <a:r>
              <a:rPr lang="en-US" sz="1800" dirty="0">
                <a:latin typeface="+mn-lt"/>
                <a:ea typeface="Calibri"/>
              </a:rPr>
              <a:t>Control the accounting for multiple businesses in a posting procedure that involves multiple business central tenants or databases. Send buy and sales documentation to joint ventures and publish journal transactions by mapping them to common accounts charts and dimensions. Manage the flow of documents by using the automatic transmitting Inbox/Outbox feature.</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57368" y="2027650"/>
            <a:ext cx="9918180" cy="1503233"/>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Forecasting Cash Flow</a:t>
            </a:r>
            <a:endParaRPr lang="en-US" dirty="0"/>
          </a:p>
          <a:p>
            <a:r>
              <a:rPr lang="en-US" sz="1800" dirty="0">
                <a:latin typeface="+mn-lt"/>
                <a:ea typeface="Calibri"/>
              </a:rPr>
              <a:t>Decide how the liquidity of your organization will change in the future. Forecast expected cash inflows and outflows along with cash on hand. Make simple setups for your cash flow forecasts which you can expand upon and modify.</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3377719"/>
            <a:ext cx="9918184" cy="1684867"/>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Fixed Assets</a:t>
            </a:r>
          </a:p>
          <a:p>
            <a:r>
              <a:rPr lang="en-US" sz="1800" dirty="0">
                <a:latin typeface="+mn-lt"/>
                <a:ea typeface="Calibri"/>
              </a:rPr>
              <a:t>Keep track of fixed assets, including structures, tools, and equipment. Define the processes and requirements for assessing depreciation by assigning more than one book for depreciation. The management, legal reporting, and internal accounting requirements can be satisfied by using depreciation books.  Keep track of asset expenses for upkeep, cost allocations, and insurance.</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4247" y="456436"/>
            <a:ext cx="248124" cy="225271"/>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900" y="2144910"/>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3443495"/>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0A78C4F6-87BD-DCDC-6745-82273C8A6E93}"/>
              </a:ext>
            </a:extLst>
          </p:cNvPr>
          <p:cNvSpPr txBox="1">
            <a:spLocks/>
          </p:cNvSpPr>
          <p:nvPr/>
        </p:nvSpPr>
        <p:spPr>
          <a:xfrm>
            <a:off x="1657364" y="5000984"/>
            <a:ext cx="9918184" cy="1248383"/>
          </a:xfrm>
          <a:prstGeom prst="rect">
            <a:avLst/>
          </a:prstGeom>
        </p:spPr>
        <p:txBody>
          <a:bodyPr vert="horz" lIns="0" tIns="45720" rIns="0" bIns="45720" rtlCol="0" anchor="t">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Cost Accounting</a:t>
            </a:r>
            <a:endParaRPr lang="en-US" dirty="0"/>
          </a:p>
          <a:p>
            <a:r>
              <a:rPr lang="en-US" sz="1800" dirty="0">
                <a:latin typeface="+mn-lt"/>
                <a:ea typeface="Calibri"/>
              </a:rPr>
              <a:t>Gain an understanding of costs by being able to see the real and planned expenses of goods, projects, operations, and departments. Use alternative allocation keys and strategies to distribute costs employing allocation runs.</a:t>
            </a:r>
            <a:endParaRPr lang="en-US" sz="1800" dirty="0">
              <a:latin typeface="Calibri"/>
              <a:cs typeface="Calibri"/>
            </a:endParaRPr>
          </a:p>
        </p:txBody>
      </p:sp>
      <p:pic>
        <p:nvPicPr>
          <p:cNvPr id="3" name="Graphic 2" descr="Chevron arrows with solid fill">
            <a:extLst>
              <a:ext uri="{FF2B5EF4-FFF2-40B4-BE49-F238E27FC236}">
                <a16:creationId xmlns:a16="http://schemas.microsoft.com/office/drawing/2014/main" id="{E6AEC346-5C6A-FE94-241D-B7AD2D9893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403" y="5066759"/>
            <a:ext cx="248124" cy="248124"/>
          </a:xfrm>
          <a:prstGeom prst="rect">
            <a:avLst/>
          </a:prstGeom>
        </p:spPr>
      </p:pic>
    </p:spTree>
    <p:extLst>
      <p:ext uri="{BB962C8B-B14F-4D97-AF65-F5344CB8AC3E}">
        <p14:creationId xmlns:p14="http://schemas.microsoft.com/office/powerpoint/2010/main" val="1109832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2623" y="14067"/>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740092" cy="2387600"/>
          </a:xfrm>
        </p:spPr>
        <p:txBody>
          <a:bodyPr>
            <a:normAutofit/>
          </a:bodyPr>
          <a:lstStyle/>
          <a:p>
            <a:r>
              <a:rPr lang="en-US" sz="4100" b="1" dirty="0">
                <a:latin typeface="Sagona ExtraLight"/>
              </a:rPr>
              <a:t>Cash Management</a:t>
            </a:r>
            <a:endParaRPr lang="en-US" dirty="0"/>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1142720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57368" y="991610"/>
            <a:ext cx="9918179" cy="1301017"/>
          </a:xfrm>
        </p:spPr>
        <p:txBody>
          <a:bodyPr>
            <a:normAutofit/>
          </a:bodyPr>
          <a:lstStyle/>
          <a:p>
            <a:r>
              <a:rPr lang="en-US" sz="1900" b="1" dirty="0">
                <a:solidFill>
                  <a:srgbClr val="55736D"/>
                </a:solidFill>
                <a:latin typeface="+mn-lt"/>
              </a:rPr>
              <a:t>Manage Bank Accounts</a:t>
            </a:r>
            <a:endParaRPr lang="en-US" dirty="0"/>
          </a:p>
          <a:p>
            <a:r>
              <a:rPr lang="en-US" sz="1800" dirty="0">
                <a:latin typeface="+mn-lt"/>
                <a:ea typeface="Calibri"/>
              </a:rPr>
              <a:t>Create, run, and oversee numerous bank accounts to meet various business demands and accommodate various currencies.</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57368" y="2319195"/>
            <a:ext cx="9918180" cy="1350069"/>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Deferrals</a:t>
            </a:r>
          </a:p>
          <a:p>
            <a:r>
              <a:rPr lang="en-US" sz="1800" dirty="0">
                <a:latin typeface="+mn-lt"/>
                <a:ea typeface="Calibri"/>
              </a:rPr>
              <a:t>Create deferral templates to streamline the procedure of putting off payments for bills and income till later in accordance with a timeline.</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3669264"/>
            <a:ext cx="9918184" cy="1350069"/>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Direct Debits and Electronic Transactions</a:t>
            </a:r>
          </a:p>
          <a:p>
            <a:r>
              <a:rPr lang="en-US" sz="1800" dirty="0">
                <a:latin typeface="+mn-lt"/>
                <a:ea typeface="Calibri"/>
              </a:rPr>
              <a:t>To develop bank payment files in ISO20022/SEPA format or to develop electronic payment files in the format required by your banks, generate payment plans on the basis of supplier’s agreements.</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4247" y="1066037"/>
            <a:ext cx="248124" cy="225271"/>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900" y="2436455"/>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3735040"/>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2538306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57368" y="991610"/>
            <a:ext cx="9918179" cy="1301017"/>
          </a:xfrm>
        </p:spPr>
        <p:txBody>
          <a:bodyPr>
            <a:normAutofit/>
          </a:bodyPr>
          <a:lstStyle/>
          <a:p>
            <a:r>
              <a:rPr lang="en-US" sz="1900" b="1" dirty="0">
                <a:solidFill>
                  <a:srgbClr val="55736D"/>
                </a:solidFill>
                <a:latin typeface="+mn-lt"/>
              </a:rPr>
              <a:t>Easy process of Payment for Clients</a:t>
            </a:r>
            <a:endParaRPr lang="en-US" dirty="0"/>
          </a:p>
          <a:p>
            <a:r>
              <a:rPr lang="en-US" sz="1800" dirty="0">
                <a:latin typeface="+mn-lt"/>
                <a:ea typeface="Calibri"/>
              </a:rPr>
              <a:t>Create, run, and oversee numerous bank accounts to meet various business demands and accommodate various currencies.</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57368" y="2319195"/>
            <a:ext cx="9918180" cy="1350069"/>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Reconciliation of Bank Accounts</a:t>
            </a:r>
          </a:p>
          <a:p>
            <a:r>
              <a:rPr lang="en-US" sz="1800" dirty="0">
                <a:latin typeface="+mn-lt"/>
                <a:ea typeface="Calibri"/>
              </a:rPr>
              <a:t>Instantly reconciles information from financial records to open bank account ledger statements and maintain a record of all account statements.</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3669264"/>
            <a:ext cx="9918184" cy="1350069"/>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Writing Check</a:t>
            </a:r>
          </a:p>
          <a:p>
            <a:r>
              <a:rPr lang="en-US" sz="1800" dirty="0">
                <a:latin typeface="+mn-lt"/>
                <a:ea typeface="Calibri"/>
              </a:rPr>
              <a:t>Automatic and manual check printing options with a variety of choices. Pay a vendor's bills all at once with one check.</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4247" y="1066037"/>
            <a:ext cx="248124" cy="225271"/>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900" y="2436455"/>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3735040"/>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3209206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44099" y="6345"/>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normAutofit/>
          </a:bodyPr>
          <a:lstStyle/>
          <a:p>
            <a:r>
              <a:rPr lang="en-US" sz="4100" b="1" dirty="0">
                <a:effectLst/>
                <a:ea typeface="Arial" panose="020B0604020202020204" pitchFamily="34" charset="0"/>
              </a:rPr>
              <a:t>Warehouse Management </a:t>
            </a:r>
            <a:endParaRPr lang="en-US" sz="4100" dirty="0">
              <a:solidFill>
                <a:schemeClr val="bg1"/>
              </a:solidFill>
            </a:endParaRPr>
          </a:p>
        </p:txBody>
      </p:sp>
      <p:pic>
        <p:nvPicPr>
          <p:cNvPr id="2" name="Picture 1">
            <a:extLst>
              <a:ext uri="{FF2B5EF4-FFF2-40B4-BE49-F238E27FC236}">
                <a16:creationId xmlns:a16="http://schemas.microsoft.com/office/drawing/2014/main" id="{45795343-2C5C-EF74-C69E-6499164CB6BA}"/>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4F4CAEE1-AAE3-4FC8-D58D-973DDC4E5AEF}"/>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4067864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713369"/>
            <a:ext cx="9918179" cy="1408412"/>
          </a:xfrm>
        </p:spPr>
        <p:txBody>
          <a:bodyPr/>
          <a:lstStyle/>
          <a:p>
            <a:r>
              <a:rPr lang="en-US" sz="1900" b="1" dirty="0">
                <a:solidFill>
                  <a:srgbClr val="55736D"/>
                </a:solidFill>
                <a:effectLst/>
                <a:latin typeface="+mn-lt"/>
                <a:ea typeface="Arial" panose="020B0604020202020204" pitchFamily="34" charset="0"/>
              </a:rPr>
              <a:t>Gate Entry</a:t>
            </a:r>
          </a:p>
          <a:p>
            <a:r>
              <a:rPr lang="en-US" sz="1800" dirty="0">
                <a:effectLst/>
                <a:latin typeface="+mn-lt"/>
                <a:ea typeface="Arial" panose="020B0604020202020204" pitchFamily="34" charset="0"/>
              </a:rPr>
              <a:t>Effective control over inbound and outbound items is the first step toward efficient warehouse management. By providing Vehicle Registration, Document Verification, and Security Checks, our NEWTON ERP solution allows you to optimize gate entry operations.</a:t>
            </a:r>
            <a:endParaRPr lang="en-US" dirty="0">
              <a:latin typeface="+mn-lt"/>
            </a:endParaRPr>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2251339"/>
            <a:ext cx="9918177"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Goods Receipt Note (GRN)</a:t>
            </a:r>
          </a:p>
          <a:p>
            <a:r>
              <a:rPr lang="en-US" sz="1800" dirty="0">
                <a:latin typeface="+mn-lt"/>
                <a:ea typeface="Arial" panose="020B0604020202020204" pitchFamily="34" charset="0"/>
              </a:rPr>
              <a:t>Maintaining inventory accuracy requires accurate and timely recording of arriving items. GRN capability in our ERP system includes functions such as item verification, quantity validation, and quality control. </a:t>
            </a:r>
            <a:endParaRPr lang="en-US" dirty="0">
              <a:latin typeface="+mn-lt"/>
            </a:endParaRP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3635988"/>
            <a:ext cx="9918180" cy="1176496"/>
          </a:xfrm>
          <a:prstGeom prst="rect">
            <a:avLst/>
          </a:prstGeom>
        </p:spPr>
        <p:txBody>
          <a:bodyPr vert="horz" lIns="0" tIns="45720" rIns="0" bIns="45720" rtlCol="0" anchor="t">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solidFill>
                  <a:srgbClr val="55736D"/>
                </a:solidFill>
                <a:latin typeface="+mn-lt"/>
                <a:ea typeface="Arial" panose="020B0604020202020204" pitchFamily="34" charset="0"/>
              </a:rPr>
              <a:t>Issue Slip</a:t>
            </a:r>
          </a:p>
          <a:p>
            <a:r>
              <a:rPr lang="en-US" sz="1900" dirty="0">
                <a:latin typeface="+mn-lt"/>
                <a:ea typeface="Arial" panose="020B0604020202020204" pitchFamily="34" charset="0"/>
              </a:rPr>
              <a:t>For seamless operations, efficient distribution of items inside the warehouse or to other departments is critical. Our NEWTON ERP system streamlines this process by automating Issue Slip Generation, Stock Validation, Tracking, and Notifications. </a:t>
            </a:r>
            <a:endParaRPr lang="en-US" sz="1900" dirty="0">
              <a:latin typeface="+mn-lt"/>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787795"/>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2321679"/>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3695737"/>
            <a:ext cx="248124" cy="248124"/>
          </a:xfrm>
          <a:prstGeom prst="rect">
            <a:avLst/>
          </a:prstGeom>
        </p:spPr>
      </p:pic>
      <p:pic>
        <p:nvPicPr>
          <p:cNvPr id="2" name="Picture 1" descr="A black background with white letters&#10;&#10;Description automatically generated">
            <a:extLst>
              <a:ext uri="{FF2B5EF4-FFF2-40B4-BE49-F238E27FC236}">
                <a16:creationId xmlns:a16="http://schemas.microsoft.com/office/drawing/2014/main" id="{BCF0E261-5854-A40E-3989-6225C4CE6F37}"/>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3" name="Picture 2" descr="A black and orange text&#10;&#10;Description automatically generated">
            <a:extLst>
              <a:ext uri="{FF2B5EF4-FFF2-40B4-BE49-F238E27FC236}">
                <a16:creationId xmlns:a16="http://schemas.microsoft.com/office/drawing/2014/main" id="{D767A729-E547-5BC6-C561-E56A23FA0FB5}"/>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2267223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44257" y="2251339"/>
            <a:ext cx="9918179" cy="1408412"/>
          </a:xfrm>
        </p:spPr>
        <p:txBody>
          <a:bodyPr/>
          <a:lstStyle/>
          <a:p>
            <a:r>
              <a:rPr lang="en-US" sz="1900" b="1" dirty="0">
                <a:solidFill>
                  <a:srgbClr val="55736D"/>
                </a:solidFill>
                <a:effectLst/>
                <a:latin typeface="+mn-lt"/>
                <a:ea typeface="Arial" panose="020B0604020202020204" pitchFamily="34" charset="0"/>
              </a:rPr>
              <a:t>Bin Management</a:t>
            </a:r>
          </a:p>
          <a:p>
            <a:r>
              <a:rPr lang="en-US" sz="1800" dirty="0">
                <a:effectLst/>
                <a:latin typeface="+mn-lt"/>
                <a:ea typeface="Arial" panose="020B0604020202020204" pitchFamily="34" charset="0"/>
              </a:rPr>
              <a:t>Using our ERP system's bin management tools such as Bin Mapping, Location Tracking, and Stock Movement Optimization, you can efficiently organize your warehouse space and optimize picking and put-away processes.</a:t>
            </a:r>
            <a:endParaRPr lang="en-US" dirty="0">
              <a:latin typeface="+mn-lt"/>
            </a:endParaRPr>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644259" y="3747105"/>
            <a:ext cx="9918177" cy="1176496"/>
          </a:xfrm>
          <a:prstGeom prst="rect">
            <a:avLst/>
          </a:prstGeom>
        </p:spPr>
        <p:txBody>
          <a:bodyPr vert="horz" lIns="0" tIns="45720" rIns="0" bIns="45720" rtlCol="0" anchor="t">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solidFill>
                  <a:srgbClr val="55736D"/>
                </a:solidFill>
                <a:latin typeface="+mn-lt"/>
                <a:ea typeface="Arial" panose="020B0604020202020204" pitchFamily="34" charset="0"/>
              </a:rPr>
              <a:t>Consumptions</a:t>
            </a:r>
          </a:p>
          <a:p>
            <a:r>
              <a:rPr lang="en-US" sz="1900" dirty="0">
                <a:latin typeface="+mn-lt"/>
                <a:ea typeface="Arial" panose="020B0604020202020204" pitchFamily="34" charset="0"/>
              </a:rPr>
              <a:t>Accurate inventory consumption tracking aids in maintaining optimal stock levels and reducing stockouts. Consumption functions in our ERP system include Material Consumption Recording, Cost Allocation, and Reorder Point Calculation.</a:t>
            </a:r>
            <a:endParaRPr lang="en-US" sz="1900" dirty="0">
              <a:latin typeface="+mn-lt"/>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2381" y="2325765"/>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6338" y="3817445"/>
            <a:ext cx="248124" cy="248124"/>
          </a:xfrm>
          <a:prstGeom prst="rect">
            <a:avLst/>
          </a:prstGeom>
        </p:spPr>
      </p:pic>
      <p:sp>
        <p:nvSpPr>
          <p:cNvPr id="2" name="Text Placeholder 6">
            <a:extLst>
              <a:ext uri="{FF2B5EF4-FFF2-40B4-BE49-F238E27FC236}">
                <a16:creationId xmlns:a16="http://schemas.microsoft.com/office/drawing/2014/main" id="{627FF832-7CA1-0AE4-AE4B-345F961D8734}"/>
              </a:ext>
            </a:extLst>
          </p:cNvPr>
          <p:cNvSpPr txBox="1">
            <a:spLocks/>
          </p:cNvSpPr>
          <p:nvPr/>
        </p:nvSpPr>
        <p:spPr>
          <a:xfrm>
            <a:off x="1644259" y="985963"/>
            <a:ext cx="9918184"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Returnable and Non-Returnable Gate Pass</a:t>
            </a:r>
          </a:p>
          <a:p>
            <a:r>
              <a:rPr lang="en-US" sz="1800" dirty="0">
                <a:latin typeface="+mn-lt"/>
                <a:ea typeface="Arial" panose="020B0604020202020204" pitchFamily="34" charset="0"/>
              </a:rPr>
              <a:t>Easily manage the movement of returnable and non-returnable items around your warehouse. Our ERP system generates gate passes, tracks and audits, and handles reverse logistics.</a:t>
            </a:r>
            <a:endParaRPr lang="en-US" dirty="0">
              <a:latin typeface="+mn-lt"/>
            </a:endParaRPr>
          </a:p>
        </p:txBody>
      </p:sp>
      <p:pic>
        <p:nvPicPr>
          <p:cNvPr id="3" name="Graphic 2" descr="Chevron arrows with solid fill">
            <a:extLst>
              <a:ext uri="{FF2B5EF4-FFF2-40B4-BE49-F238E27FC236}">
                <a16:creationId xmlns:a16="http://schemas.microsoft.com/office/drawing/2014/main" id="{73A012C2-C451-2897-F967-48E3C5D9D8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2386" y="1053850"/>
            <a:ext cx="248124" cy="248124"/>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2A995AC6-63EA-E6D7-1B00-2CB2A6BF1B12}"/>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6" name="Picture 5" descr="A black and orange text&#10;&#10;Description automatically generated">
            <a:extLst>
              <a:ext uri="{FF2B5EF4-FFF2-40B4-BE49-F238E27FC236}">
                <a16:creationId xmlns:a16="http://schemas.microsoft.com/office/drawing/2014/main" id="{0514E014-5415-165C-81EA-EB35A5099E7D}"/>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2909152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66691" y="-1"/>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normAutofit/>
          </a:bodyPr>
          <a:lstStyle/>
          <a:p>
            <a:r>
              <a:rPr lang="en-US" sz="4100" b="1" dirty="0">
                <a:effectLst/>
                <a:ea typeface="Arial" panose="020B0604020202020204" pitchFamily="34" charset="0"/>
              </a:rPr>
              <a:t>HR Management</a:t>
            </a:r>
            <a:endParaRPr lang="en-US" sz="4100" dirty="0">
              <a:solidFill>
                <a:schemeClr val="bg1"/>
              </a:solidFill>
            </a:endParaRPr>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2806661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354129"/>
            <a:ext cx="9918179" cy="1408412"/>
          </a:xfrm>
        </p:spPr>
        <p:txBody>
          <a:bodyPr/>
          <a:lstStyle/>
          <a:p>
            <a:r>
              <a:rPr lang="en-US" sz="1900" b="1" dirty="0">
                <a:solidFill>
                  <a:srgbClr val="55736D"/>
                </a:solidFill>
                <a:effectLst/>
                <a:latin typeface="+mn-lt"/>
                <a:ea typeface="Arial" panose="020B0604020202020204" pitchFamily="34" charset="0"/>
              </a:rPr>
              <a:t>Employee Administration</a:t>
            </a:r>
            <a:endParaRPr lang="en-US" sz="1900" dirty="0">
              <a:solidFill>
                <a:srgbClr val="55736D"/>
              </a:solidFill>
              <a:latin typeface="+mn-lt"/>
            </a:endParaRPr>
          </a:p>
          <a:p>
            <a:r>
              <a:rPr lang="en-US" sz="1800" dirty="0">
                <a:effectLst/>
                <a:latin typeface="+mn-lt"/>
                <a:ea typeface="Arial" panose="020B0604020202020204" pitchFamily="34" charset="0"/>
              </a:rPr>
              <a:t>Manage employee data efficiently, including personal information, job history, performance evaluations, and more. Data on employees may be easily accessed and retrieved thanks to the HR module's centralized database.</a:t>
            </a:r>
            <a:endParaRPr lang="en-US" dirty="0">
              <a:latin typeface="+mn-lt"/>
            </a:endParaRPr>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1699227"/>
            <a:ext cx="9918177"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Hiring and Onboarding</a:t>
            </a:r>
          </a:p>
          <a:p>
            <a:r>
              <a:rPr lang="en-US" sz="1800" dirty="0">
                <a:latin typeface="+mn-lt"/>
                <a:ea typeface="Arial" panose="020B0604020202020204" pitchFamily="34" charset="0"/>
              </a:rPr>
              <a:t>Manage job posts, applicant monitoring, and interviewing to speed up the hiring process. Additionally, the module streamlines onboarding by facilitating documentation, instruction, and orientation.</a:t>
            </a:r>
            <a:endParaRPr lang="en-US" dirty="0">
              <a:latin typeface="+mn-lt"/>
            </a:endParaRP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2819036"/>
            <a:ext cx="9918180"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Attendance and Time</a:t>
            </a:r>
          </a:p>
          <a:p>
            <a:r>
              <a:rPr lang="en-US" sz="1800" dirty="0">
                <a:latin typeface="+mn-lt"/>
                <a:ea typeface="Arial" panose="020B0604020202020204" pitchFamily="34" charset="0"/>
              </a:rPr>
              <a:t>Keep track of an employee's presence, hours worked, and vacations. Based on attendance records, the HR module automates timekeeping, creates timesheets, and computes payroll. </a:t>
            </a:r>
            <a:endParaRPr lang="en-US" dirty="0">
              <a:latin typeface="+mn-lt"/>
            </a:endParaRPr>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758006" y="3952097"/>
            <a:ext cx="9918184" cy="1176496"/>
          </a:xfrm>
          <a:prstGeom prst="rect">
            <a:avLst/>
          </a:prstGeom>
        </p:spPr>
        <p:txBody>
          <a:bodyPr vert="horz" lIns="0" tIns="45720" rIns="0" bIns="45720" rtlCol="0" anchor="t">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solidFill>
                  <a:srgbClr val="55736D"/>
                </a:solidFill>
                <a:latin typeface="+mn-lt"/>
                <a:ea typeface="Arial" panose="020B0604020202020204" pitchFamily="34" charset="0"/>
              </a:rPr>
              <a:t>Performance Administration</a:t>
            </a:r>
          </a:p>
          <a:p>
            <a:r>
              <a:rPr lang="en-US" sz="1900" dirty="0">
                <a:latin typeface="+mn-lt"/>
                <a:ea typeface="Arial" panose="020B0604020202020204" pitchFamily="34" charset="0"/>
              </a:rPr>
              <a:t>Establish objectives, carry out performance reviews, and keep an eye on worker output. This module aids in evaluating employee accomplishments, determining areas in need of training, and rewarding exemplary performance.</a:t>
            </a:r>
            <a:endParaRPr lang="en-US" sz="1900" dirty="0">
              <a:latin typeface="+mn-lt"/>
            </a:endParaRPr>
          </a:p>
        </p:txBody>
      </p:sp>
      <p:sp>
        <p:nvSpPr>
          <p:cNvPr id="11" name="Text Placeholder 6">
            <a:extLst>
              <a:ext uri="{FF2B5EF4-FFF2-40B4-BE49-F238E27FC236}">
                <a16:creationId xmlns:a16="http://schemas.microsoft.com/office/drawing/2014/main" id="{AA4E34FB-E714-2069-A920-943B6708AF26}"/>
              </a:ext>
            </a:extLst>
          </p:cNvPr>
          <p:cNvSpPr txBox="1">
            <a:spLocks/>
          </p:cNvSpPr>
          <p:nvPr/>
        </p:nvSpPr>
        <p:spPr>
          <a:xfrm>
            <a:off x="1758003" y="5210319"/>
            <a:ext cx="9918188" cy="1176496"/>
          </a:xfrm>
          <a:prstGeom prst="rect">
            <a:avLst/>
          </a:prstGeom>
        </p:spPr>
        <p:txBody>
          <a:bodyPr vert="horz" lIns="0" tIns="45720" rIns="0" bIns="45720" rtlCol="0" anchor="t">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solidFill>
                  <a:srgbClr val="55736D"/>
                </a:solidFill>
                <a:latin typeface="+mn-lt"/>
                <a:ea typeface="Arial" panose="020B0604020202020204" pitchFamily="34" charset="0"/>
              </a:rPr>
              <a:t>Staff Self-Service</a:t>
            </a:r>
          </a:p>
          <a:p>
            <a:r>
              <a:rPr lang="en-US" sz="1900" dirty="0">
                <a:latin typeface="+mn-lt"/>
                <a:ea typeface="Arial" panose="020B0604020202020204" pitchFamily="34" charset="0"/>
              </a:rPr>
              <a:t>Create a self-service portal so employees can access their information, request time off, examine their pay stubs, and change personal information. Employee empowerment and administrative burden are both increased by this. </a:t>
            </a:r>
            <a:endParaRPr lang="en-US" sz="1900" dirty="0">
              <a:latin typeface="+mn-lt"/>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428555"/>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1769567"/>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2878785"/>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4019984"/>
            <a:ext cx="248124" cy="248124"/>
          </a:xfrm>
          <a:prstGeom prst="rect">
            <a:avLst/>
          </a:prstGeom>
        </p:spPr>
      </p:pic>
      <p:pic>
        <p:nvPicPr>
          <p:cNvPr id="17" name="Graphic 16" descr="Chevron arrows with solid fill">
            <a:extLst>
              <a:ext uri="{FF2B5EF4-FFF2-40B4-BE49-F238E27FC236}">
                <a16:creationId xmlns:a16="http://schemas.microsoft.com/office/drawing/2014/main" id="{D1F2EC8D-D0A7-A4C4-8F12-3A85FB2931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5234609"/>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1822834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2623" y="-1"/>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normAutofit/>
          </a:bodyPr>
          <a:lstStyle/>
          <a:p>
            <a:r>
              <a:rPr lang="en-US" sz="4100" b="1" dirty="0">
                <a:effectLst/>
                <a:ea typeface="Arial" panose="020B0604020202020204" pitchFamily="34" charset="0"/>
              </a:rPr>
              <a:t>Payroll Management</a:t>
            </a:r>
            <a:endParaRPr lang="en-US" sz="4100" dirty="0">
              <a:solidFill>
                <a:schemeClr val="bg1"/>
              </a:solidFill>
            </a:endParaRPr>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852953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1432652"/>
            <a:ext cx="9918179" cy="1408412"/>
          </a:xfrm>
        </p:spPr>
        <p:txBody>
          <a:bodyPr/>
          <a:lstStyle/>
          <a:p>
            <a:r>
              <a:rPr lang="en-US" sz="1900" b="1" dirty="0">
                <a:solidFill>
                  <a:srgbClr val="55736D"/>
                </a:solidFill>
                <a:latin typeface="Calibri"/>
                <a:ea typeface="+mj-lt"/>
                <a:cs typeface="Calibri"/>
              </a:rPr>
              <a:t>Assembly Management</a:t>
            </a:r>
            <a:endParaRPr lang="en-US" dirty="0"/>
          </a:p>
          <a:p>
            <a:r>
              <a:rPr lang="en-US" sz="1800" dirty="0">
                <a:latin typeface="+mn-lt"/>
                <a:ea typeface="Arial" panose="020B0604020202020204" pitchFamily="34" charset="0"/>
              </a:rPr>
              <a:t>Describe a list of consumable components, subassemblies</a:t>
            </a:r>
            <a:r>
              <a:rPr lang="en-US" sz="1800" dirty="0">
                <a:effectLst/>
                <a:latin typeface="+mn-lt"/>
                <a:ea typeface="Arial" panose="020B0604020202020204" pitchFamily="34" charset="0"/>
              </a:rPr>
              <a:t>, </a:t>
            </a:r>
            <a:r>
              <a:rPr lang="en-US" sz="1800" dirty="0">
                <a:latin typeface="+mn-lt"/>
                <a:ea typeface="Arial" panose="020B0604020202020204" pitchFamily="34" charset="0"/>
              </a:rPr>
              <a:t>raw materials</a:t>
            </a:r>
            <a:r>
              <a:rPr lang="en-US" sz="1800" dirty="0">
                <a:effectLst/>
                <a:latin typeface="+mn-lt"/>
                <a:ea typeface="Arial" panose="020B0604020202020204" pitchFamily="34" charset="0"/>
              </a:rPr>
              <a:t>, and </a:t>
            </a:r>
            <a:r>
              <a:rPr lang="en-US" sz="1800" dirty="0">
                <a:latin typeface="+mn-lt"/>
                <a:ea typeface="Arial" panose="020B0604020202020204" pitchFamily="34" charset="0"/>
              </a:rPr>
              <a:t>supplies as material assembly bills for a final product or kit. Fill up on assembly supplies by using assembly orders</a:t>
            </a:r>
            <a:r>
              <a:rPr lang="en-US" sz="1800" dirty="0">
                <a:effectLst/>
                <a:latin typeface="+mn-lt"/>
                <a:ea typeface="Arial" panose="020B0604020202020204" pitchFamily="34" charset="0"/>
              </a:rPr>
              <a:t>.</a:t>
            </a:r>
            <a:endParaRPr lang="en-US" dirty="0"/>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2644718"/>
            <a:ext cx="9918177"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rPr>
              <a:t>Material Bill Production</a:t>
            </a:r>
            <a:endParaRPr lang="en-US"/>
          </a:p>
          <a:p>
            <a:r>
              <a:rPr lang="en-US" sz="1800" dirty="0">
                <a:latin typeface="+mn-lt"/>
                <a:ea typeface="Arial" panose="020B0604020202020204" pitchFamily="34" charset="0"/>
              </a:rPr>
              <a:t>Make a material bill and determine their average costs.</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3675329"/>
            <a:ext cx="9918180"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rPr>
              <a:t>Standard Cost worksheet</a:t>
            </a:r>
            <a:endParaRPr lang="en-US"/>
          </a:p>
          <a:p>
            <a:r>
              <a:rPr lang="en-US" sz="1800" dirty="0">
                <a:latin typeface="+mn-lt"/>
                <a:ea typeface="Arial" panose="020B0604020202020204" pitchFamily="34" charset="0"/>
              </a:rPr>
              <a:t>Give business administrators a dependable, effective method for maintaining precise inventory costs.</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758006" y="4623878"/>
            <a:ext cx="9918184"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Basic Capacity Planning</a:t>
            </a:r>
            <a:endParaRPr lang="en-US" dirty="0"/>
          </a:p>
          <a:p>
            <a:r>
              <a:rPr lang="en-US" sz="1800" dirty="0">
                <a:latin typeface="+mn-lt"/>
                <a:ea typeface="Arial" panose="020B0604020202020204" pitchFamily="34" charset="0"/>
              </a:rPr>
              <a:t>Increase the production process's capabilities. Create routes for order of production and planning of material requirements. Check out the task lists and load for capacities.</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1507078"/>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2715058"/>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3735078"/>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4691765"/>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FC28FFE1-5C07-9141-0B68-655C5731692D}"/>
              </a:ext>
            </a:extLst>
          </p:cNvPr>
          <p:cNvSpPr txBox="1">
            <a:spLocks/>
          </p:cNvSpPr>
          <p:nvPr/>
        </p:nvSpPr>
        <p:spPr>
          <a:xfrm>
            <a:off x="1758003" y="428832"/>
            <a:ext cx="9918188" cy="1176496"/>
          </a:xfrm>
          <a:prstGeom prst="rect">
            <a:avLst/>
          </a:prstGeom>
        </p:spPr>
        <p:txBody>
          <a:bodyPr vert="horz" lIns="0" tIns="45720" rIns="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Purchase Order</a:t>
            </a:r>
          </a:p>
          <a:p>
            <a:r>
              <a:rPr lang="en-US" sz="1800" dirty="0">
                <a:latin typeface="+mn-lt"/>
                <a:ea typeface="Arial" panose="020B0604020202020204" pitchFamily="34" charset="0"/>
              </a:rPr>
              <a:t>Use our ERP system's complete tools to efficiently generate and handle purchase orders with features like order tracking and automated PO creation. </a:t>
            </a:r>
            <a:endParaRPr lang="en-US" dirty="0">
              <a:latin typeface="+mn-lt"/>
            </a:endParaRPr>
          </a:p>
        </p:txBody>
      </p:sp>
      <p:pic>
        <p:nvPicPr>
          <p:cNvPr id="3" name="Graphic 2" descr="Chevron arrows with solid fill">
            <a:extLst>
              <a:ext uri="{FF2B5EF4-FFF2-40B4-BE49-F238E27FC236}">
                <a16:creationId xmlns:a16="http://schemas.microsoft.com/office/drawing/2014/main" id="{69D34DB2-55DF-B52F-A878-C7924EEE77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466374"/>
            <a:ext cx="248124" cy="248124"/>
          </a:xfrm>
          <a:prstGeom prst="rect">
            <a:avLst/>
          </a:prstGeom>
        </p:spPr>
      </p:pic>
    </p:spTree>
    <p:extLst>
      <p:ext uri="{BB962C8B-B14F-4D97-AF65-F5344CB8AC3E}">
        <p14:creationId xmlns:p14="http://schemas.microsoft.com/office/powerpoint/2010/main" val="3935435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354129"/>
            <a:ext cx="9918179" cy="1408412"/>
          </a:xfrm>
        </p:spPr>
        <p:txBody>
          <a:bodyPr/>
          <a:lstStyle/>
          <a:p>
            <a:r>
              <a:rPr lang="en-US" sz="1900" b="1" dirty="0">
                <a:solidFill>
                  <a:srgbClr val="55736D"/>
                </a:solidFill>
                <a:effectLst/>
                <a:latin typeface="+mn-lt"/>
                <a:ea typeface="Arial" panose="020B0604020202020204" pitchFamily="34" charset="0"/>
              </a:rPr>
              <a:t>Automated Payroll Processing</a:t>
            </a:r>
            <a:endParaRPr lang="en-US" sz="1900" dirty="0">
              <a:solidFill>
                <a:srgbClr val="55736D"/>
              </a:solidFill>
              <a:latin typeface="+mn-lt"/>
            </a:endParaRPr>
          </a:p>
          <a:p>
            <a:r>
              <a:rPr lang="en-US" sz="1800" dirty="0">
                <a:effectLst/>
                <a:latin typeface="+mn-lt"/>
                <a:ea typeface="Arial" panose="020B0604020202020204" pitchFamily="34" charset="0"/>
              </a:rPr>
              <a:t>The payroll module automates tax withholding, </a:t>
            </a:r>
            <a:r>
              <a:rPr lang="en-US" sz="1800" dirty="0" err="1">
                <a:effectLst/>
                <a:latin typeface="+mn-lt"/>
                <a:ea typeface="Arial" panose="020B0604020202020204" pitchFamily="34" charset="0"/>
              </a:rPr>
              <a:t>payslip</a:t>
            </a:r>
            <a:r>
              <a:rPr lang="en-US" sz="1800" dirty="0">
                <a:effectLst/>
                <a:latin typeface="+mn-lt"/>
                <a:ea typeface="Arial" panose="020B0604020202020204" pitchFamily="34" charset="0"/>
              </a:rPr>
              <a:t> generation, and payroll computations. It prevents manual errors, saves time, and guarantees adherence to tax laws.</a:t>
            </a:r>
            <a:endParaRPr lang="en-US" dirty="0">
              <a:latin typeface="+mn-lt"/>
            </a:endParaRPr>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1526951"/>
            <a:ext cx="9918177"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Simplified Tax Management</a:t>
            </a:r>
          </a:p>
          <a:p>
            <a:r>
              <a:rPr lang="en-US" sz="1800" dirty="0">
                <a:latin typeface="+mn-lt"/>
                <a:ea typeface="Arial" panose="020B0604020202020204" pitchFamily="34" charset="0"/>
              </a:rPr>
              <a:t>Manage all tax-related processes, such as reporting, deductions, and withholdings. The module makes correct tax compliance possible while also making tax calculations simpler.</a:t>
            </a:r>
            <a:endParaRPr lang="en-US" dirty="0">
              <a:latin typeface="+mn-lt"/>
            </a:endParaRP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2686516"/>
            <a:ext cx="9918180" cy="1176496"/>
          </a:xfrm>
          <a:prstGeom prst="rect">
            <a:avLst/>
          </a:prstGeom>
        </p:spPr>
        <p:txBody>
          <a:bodyPr vert="horz" lIns="0" tIns="45720" rIns="0" bIns="45720" rtlCol="0" anchor="t">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solidFill>
                  <a:srgbClr val="55736D"/>
                </a:solidFill>
                <a:latin typeface="+mn-lt"/>
                <a:ea typeface="Arial" panose="020B0604020202020204" pitchFamily="34" charset="0"/>
              </a:rPr>
              <a:t>Perks and Deductions</a:t>
            </a:r>
          </a:p>
          <a:p>
            <a:r>
              <a:rPr lang="en-US" sz="1900" dirty="0">
                <a:latin typeface="+mn-lt"/>
                <a:ea typeface="Arial" panose="020B0604020202020204" pitchFamily="34" charset="0"/>
              </a:rPr>
              <a:t>Create and administer employee benefits, including retirement </a:t>
            </a:r>
            <a:r>
              <a:rPr lang="en-US" sz="1900" dirty="0" err="1">
                <a:latin typeface="+mn-lt"/>
                <a:ea typeface="Arial" panose="020B0604020202020204" pitchFamily="34" charset="0"/>
              </a:rPr>
              <a:t>programmes</a:t>
            </a:r>
            <a:r>
              <a:rPr lang="en-US" sz="1900" dirty="0">
                <a:latin typeface="+mn-lt"/>
                <a:ea typeface="Arial" panose="020B0604020202020204" pitchFamily="34" charset="0"/>
              </a:rPr>
              <a:t>, health insurance, and deductions for things like loan payments. These elements are precisely calculated and managed by the payroll module. </a:t>
            </a:r>
            <a:endParaRPr lang="en-US" sz="1900" dirty="0">
              <a:latin typeface="+mn-lt"/>
            </a:endParaRPr>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758006" y="3912341"/>
            <a:ext cx="9918184" cy="1176496"/>
          </a:xfrm>
          <a:prstGeom prst="rect">
            <a:avLst/>
          </a:prstGeom>
        </p:spPr>
        <p:txBody>
          <a:bodyPr vert="horz" lIns="0" tIns="45720" rIns="0" bIns="45720" rtlCol="0" anchor="t">
            <a:normAutofit fontScale="925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solidFill>
                  <a:srgbClr val="55736D"/>
                </a:solidFill>
                <a:latin typeface="+mn-lt"/>
                <a:ea typeface="Arial" panose="020B0604020202020204" pitchFamily="34" charset="0"/>
              </a:rPr>
              <a:t>Direct Deposits and Payments</a:t>
            </a:r>
          </a:p>
          <a:p>
            <a:r>
              <a:rPr lang="en-US" sz="1900" dirty="0">
                <a:latin typeface="+mn-lt"/>
                <a:ea typeface="Arial" panose="020B0604020202020204" pitchFamily="34" charset="0"/>
              </a:rPr>
              <a:t>Make it possible for salaries to be deposited directly into workers' bank accounts. Different payment methods are supported by the module, which also creates electronic payment files for simple processing.</a:t>
            </a:r>
            <a:endParaRPr lang="en-US" sz="1900" dirty="0">
              <a:latin typeface="+mn-lt"/>
            </a:endParaRPr>
          </a:p>
        </p:txBody>
      </p:sp>
      <p:sp>
        <p:nvSpPr>
          <p:cNvPr id="11" name="Text Placeholder 6">
            <a:extLst>
              <a:ext uri="{FF2B5EF4-FFF2-40B4-BE49-F238E27FC236}">
                <a16:creationId xmlns:a16="http://schemas.microsoft.com/office/drawing/2014/main" id="{AA4E34FB-E714-2069-A920-943B6708AF26}"/>
              </a:ext>
            </a:extLst>
          </p:cNvPr>
          <p:cNvSpPr txBox="1">
            <a:spLocks/>
          </p:cNvSpPr>
          <p:nvPr/>
        </p:nvSpPr>
        <p:spPr>
          <a:xfrm>
            <a:off x="1758003" y="5130807"/>
            <a:ext cx="9918188"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Compliance and Reporting</a:t>
            </a:r>
          </a:p>
          <a:p>
            <a:r>
              <a:rPr lang="en-US" sz="1800" dirty="0">
                <a:latin typeface="+mn-lt"/>
                <a:ea typeface="Arial" panose="020B0604020202020204" pitchFamily="34" charset="0"/>
              </a:rPr>
              <a:t>Make thorough payroll reports that include </a:t>
            </a:r>
            <a:r>
              <a:rPr lang="en-US" sz="1800" dirty="0" err="1">
                <a:latin typeface="+mn-lt"/>
                <a:ea typeface="Arial" panose="020B0604020202020204" pitchFamily="34" charset="0"/>
              </a:rPr>
              <a:t>payslips</a:t>
            </a:r>
            <a:r>
              <a:rPr lang="en-US" sz="1800" dirty="0">
                <a:latin typeface="+mn-lt"/>
                <a:ea typeface="Arial" panose="020B0604020202020204" pitchFamily="34" charset="0"/>
              </a:rPr>
              <a:t>, tax summaries, and statutory filings. Employers can maintain compliance with labor laws and regulations thanks to the payroll module. </a:t>
            </a:r>
            <a:endParaRPr lang="en-US" sz="1800" dirty="0">
              <a:latin typeface="+mn-lt"/>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428555"/>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1597291"/>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2746265"/>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3980228"/>
            <a:ext cx="248124" cy="248124"/>
          </a:xfrm>
          <a:prstGeom prst="rect">
            <a:avLst/>
          </a:prstGeom>
        </p:spPr>
      </p:pic>
      <p:pic>
        <p:nvPicPr>
          <p:cNvPr id="17" name="Graphic 16" descr="Chevron arrows with solid fill">
            <a:extLst>
              <a:ext uri="{FF2B5EF4-FFF2-40B4-BE49-F238E27FC236}">
                <a16:creationId xmlns:a16="http://schemas.microsoft.com/office/drawing/2014/main" id="{D1F2EC8D-D0A7-A4C4-8F12-3A85FB2931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5155097"/>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522916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2623" y="-1"/>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3999" y="2715790"/>
            <a:ext cx="4956313" cy="2387600"/>
          </a:xfrm>
        </p:spPr>
        <p:txBody>
          <a:bodyPr>
            <a:normAutofit/>
          </a:bodyPr>
          <a:lstStyle/>
          <a:p>
            <a:r>
              <a:rPr lang="en-US" sz="4100" b="1" dirty="0">
                <a:effectLst/>
                <a:ea typeface="Arial" panose="020B0604020202020204" pitchFamily="34" charset="0"/>
              </a:rPr>
              <a:t>Supplier Relationship Management</a:t>
            </a:r>
            <a:endParaRPr lang="en-US" sz="4100" dirty="0">
              <a:solidFill>
                <a:schemeClr val="bg1"/>
              </a:solidFill>
            </a:endParaRPr>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3892893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460145"/>
            <a:ext cx="9918179" cy="1172822"/>
          </a:xfrm>
        </p:spPr>
        <p:txBody>
          <a:bodyPr/>
          <a:lstStyle/>
          <a:p>
            <a:r>
              <a:rPr lang="en-US" sz="1900" b="1" dirty="0">
                <a:solidFill>
                  <a:srgbClr val="55736D"/>
                </a:solidFill>
                <a:effectLst/>
                <a:latin typeface="+mn-lt"/>
                <a:ea typeface="Arial" panose="020B0604020202020204" pitchFamily="34" charset="0"/>
              </a:rPr>
              <a:t>Supplier Performance Evaluation</a:t>
            </a:r>
            <a:endParaRPr lang="en-US" sz="1900" dirty="0">
              <a:solidFill>
                <a:srgbClr val="55736D"/>
              </a:solidFill>
              <a:latin typeface="+mn-lt"/>
            </a:endParaRPr>
          </a:p>
          <a:p>
            <a:r>
              <a:rPr lang="en-US" sz="1800" dirty="0">
                <a:effectLst/>
                <a:latin typeface="+mn-lt"/>
                <a:ea typeface="Arial" panose="020B0604020202020204" pitchFamily="34" charset="0"/>
              </a:rPr>
              <a:t>The module assesses supplier performance based on predefined criteria, helping businesses identify top-performing suppliers and areas for improvement.</a:t>
            </a:r>
            <a:endParaRPr lang="en-US" dirty="0">
              <a:latin typeface="+mn-lt"/>
            </a:endParaRPr>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1672723"/>
            <a:ext cx="9918177"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Contract and Agreement Management</a:t>
            </a:r>
          </a:p>
          <a:p>
            <a:r>
              <a:rPr lang="en-US" sz="1800" dirty="0">
                <a:latin typeface="+mn-lt"/>
                <a:ea typeface="Arial" panose="020B0604020202020204" pitchFamily="34" charset="0"/>
              </a:rPr>
              <a:t>It maintains a repository of supplier contracts, agreements, and terms, ensuring compliance and facilitating effective contract management.</a:t>
            </a:r>
            <a:endParaRPr lang="en-US" dirty="0">
              <a:latin typeface="+mn-lt"/>
            </a:endParaRP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2819036"/>
            <a:ext cx="9918180"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Supplier Communication</a:t>
            </a:r>
          </a:p>
          <a:p>
            <a:r>
              <a:rPr lang="en-US" sz="1800" dirty="0">
                <a:latin typeface="+mn-lt"/>
                <a:ea typeface="Arial" panose="020B0604020202020204" pitchFamily="34" charset="0"/>
              </a:rPr>
              <a:t>SRM provides tools for effective communication with suppliers, streamlining the process of inquiries, quotations, and negotiations. </a:t>
            </a:r>
            <a:endParaRPr lang="en-US" sz="1800" dirty="0">
              <a:latin typeface="+mn-lt"/>
            </a:endParaRPr>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758006" y="3978601"/>
            <a:ext cx="9918184"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Risk Assessment</a:t>
            </a:r>
          </a:p>
          <a:p>
            <a:r>
              <a:rPr lang="en-US" sz="1800" dirty="0">
                <a:latin typeface="+mn-lt"/>
                <a:ea typeface="Arial" panose="020B0604020202020204" pitchFamily="34" charset="0"/>
              </a:rPr>
              <a:t>It assesses supplier risks, such as financial stability or geopolitical factors, to mitigate potential disruptions in the supply chain.</a:t>
            </a:r>
            <a:endParaRPr lang="en-US" sz="1800" dirty="0">
              <a:latin typeface="+mn-lt"/>
            </a:endParaRPr>
          </a:p>
        </p:txBody>
      </p:sp>
      <p:sp>
        <p:nvSpPr>
          <p:cNvPr id="11" name="Text Placeholder 6">
            <a:extLst>
              <a:ext uri="{FF2B5EF4-FFF2-40B4-BE49-F238E27FC236}">
                <a16:creationId xmlns:a16="http://schemas.microsoft.com/office/drawing/2014/main" id="{AA4E34FB-E714-2069-A920-943B6708AF26}"/>
              </a:ext>
            </a:extLst>
          </p:cNvPr>
          <p:cNvSpPr txBox="1">
            <a:spLocks/>
          </p:cNvSpPr>
          <p:nvPr/>
        </p:nvSpPr>
        <p:spPr>
          <a:xfrm>
            <a:off x="1758003" y="5157311"/>
            <a:ext cx="9918188"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Suppliers Collaboration</a:t>
            </a:r>
          </a:p>
          <a:p>
            <a:r>
              <a:rPr lang="en-US" sz="1800" dirty="0">
                <a:latin typeface="+mn-lt"/>
                <a:ea typeface="Arial" panose="020B0604020202020204" pitchFamily="34" charset="0"/>
              </a:rPr>
              <a:t>Collaboration with major suppliers is made possible by this module, which enhances visibility, demand forecasting, and cooperative problem-solving. </a:t>
            </a:r>
            <a:endParaRPr lang="en-US" sz="1800" dirty="0">
              <a:latin typeface="+mn-lt"/>
            </a:endParaRPr>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534571"/>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1743063"/>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2878785"/>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4046488"/>
            <a:ext cx="248124" cy="248124"/>
          </a:xfrm>
          <a:prstGeom prst="rect">
            <a:avLst/>
          </a:prstGeom>
        </p:spPr>
      </p:pic>
      <p:pic>
        <p:nvPicPr>
          <p:cNvPr id="17" name="Graphic 16" descr="Chevron arrows with solid fill">
            <a:extLst>
              <a:ext uri="{FF2B5EF4-FFF2-40B4-BE49-F238E27FC236}">
                <a16:creationId xmlns:a16="http://schemas.microsoft.com/office/drawing/2014/main" id="{D1F2EC8D-D0A7-A4C4-8F12-3A85FB2931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5181601"/>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2626541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2623" y="-1"/>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740092" cy="2387600"/>
          </a:xfrm>
        </p:spPr>
        <p:txBody>
          <a:bodyPr>
            <a:normAutofit/>
          </a:bodyPr>
          <a:lstStyle/>
          <a:p>
            <a:r>
              <a:rPr lang="en-US" sz="4100" b="1" dirty="0">
                <a:latin typeface="Sagona ExtraLight"/>
              </a:rPr>
              <a:t>Project Management</a:t>
            </a:r>
            <a:endParaRPr lang="en-US" sz="4100" b="1" dirty="0"/>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3523198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57368" y="541033"/>
            <a:ext cx="9918179" cy="1237996"/>
          </a:xfrm>
        </p:spPr>
        <p:txBody>
          <a:bodyPr>
            <a:normAutofit/>
          </a:bodyPr>
          <a:lstStyle/>
          <a:p>
            <a:r>
              <a:rPr lang="en-US" sz="1900" b="1" dirty="0">
                <a:solidFill>
                  <a:srgbClr val="55736D"/>
                </a:solidFill>
                <a:latin typeface="+mn-lt"/>
              </a:rPr>
              <a:t>Define Projects</a:t>
            </a:r>
            <a:endParaRPr lang="en-US" sz="1900" b="1" dirty="0">
              <a:solidFill>
                <a:srgbClr val="55736D"/>
              </a:solidFill>
              <a:latin typeface="Calibri"/>
              <a:ea typeface="Calibri"/>
              <a:cs typeface="Calibri"/>
            </a:endParaRPr>
          </a:p>
          <a:p>
            <a:r>
              <a:rPr lang="en-US" sz="1800" dirty="0">
                <a:latin typeface="+mn-lt"/>
                <a:ea typeface="Calibri"/>
              </a:rPr>
              <a:t>Project definitions and scope are essential for effective project management. You can define projects in our ERP system by using project creation </a:t>
            </a:r>
            <a:r>
              <a:rPr lang="en-US" sz="1800" dirty="0">
                <a:effectLst/>
                <a:latin typeface="+mn-lt"/>
                <a:ea typeface="Calibri"/>
              </a:rPr>
              <a:t>and </a:t>
            </a:r>
            <a:r>
              <a:rPr lang="en-US" sz="1800" dirty="0">
                <a:latin typeface="+mn-lt"/>
                <a:ea typeface="Calibri"/>
              </a:rPr>
              <a:t>scope management.</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57368" y="1623085"/>
            <a:ext cx="9918180" cy="1244441"/>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Calibri"/>
              </a:rPr>
              <a:t>Divide Projects Into Tasks</a:t>
            </a:r>
            <a:endParaRPr lang="en-US" dirty="0"/>
          </a:p>
          <a:p>
            <a:r>
              <a:rPr lang="en-US" sz="1800" dirty="0">
                <a:latin typeface="+mn-lt"/>
                <a:ea typeface="Calibri"/>
              </a:rPr>
              <a:t>It is critical for effective project planning and execution to divide projects into smaller, manageable tasks. Our ERP system allows you to create activities, create work breakdown structures, and allocate resources.</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2683357"/>
            <a:ext cx="9918184" cy="1219628"/>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Bill of Quantity by Project/Activity</a:t>
            </a:r>
            <a:endParaRPr lang="en-US" dirty="0"/>
          </a:p>
          <a:p>
            <a:r>
              <a:rPr lang="en-US" sz="1800" dirty="0">
                <a:latin typeface="+mn-lt"/>
                <a:ea typeface="Calibri"/>
              </a:rPr>
              <a:t>Accurate estimation of material requirements is critical for effective project management. Our ERP system offers project-specific Bills of Quantity, Activity-specific Bills of Quantity, and Real-time Updates.</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4247" y="615460"/>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900" y="1740345"/>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2777887"/>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0A78C4F6-87BD-DCDC-6745-82273C8A6E93}"/>
              </a:ext>
            </a:extLst>
          </p:cNvPr>
          <p:cNvSpPr txBox="1">
            <a:spLocks/>
          </p:cNvSpPr>
          <p:nvPr/>
        </p:nvSpPr>
        <p:spPr>
          <a:xfrm>
            <a:off x="1657364" y="3804791"/>
            <a:ext cx="9918184" cy="1291514"/>
          </a:xfrm>
          <a:prstGeom prst="rect">
            <a:avLst/>
          </a:prstGeom>
        </p:spPr>
        <p:txBody>
          <a:bodyPr vert="horz" lIns="0" tIns="45720" rIns="0" bIns="45720" rtlCol="0" anchor="t">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Timeframes for Projects/ Activities</a:t>
            </a:r>
            <a:endParaRPr lang="en-US" dirty="0"/>
          </a:p>
          <a:p>
            <a:r>
              <a:rPr lang="en-US" sz="1800" dirty="0">
                <a:latin typeface="+mn-lt"/>
                <a:ea typeface="Calibri"/>
              </a:rPr>
              <a:t>Effectively managing project timeframes is critical for meeting deadlines and avoiding delays. Our ERP system assists with project-by-project timeline tracking, activity-by-activity timeline tracking, and Gantt chart visualization.</a:t>
            </a:r>
            <a:endParaRPr lang="en-US" dirty="0"/>
          </a:p>
        </p:txBody>
      </p:sp>
      <p:pic>
        <p:nvPicPr>
          <p:cNvPr id="3" name="Graphic 2" descr="Chevron arrows with solid fill">
            <a:extLst>
              <a:ext uri="{FF2B5EF4-FFF2-40B4-BE49-F238E27FC236}">
                <a16:creationId xmlns:a16="http://schemas.microsoft.com/office/drawing/2014/main" id="{E6AEC346-5C6A-FE94-241D-B7AD2D9893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403" y="3870566"/>
            <a:ext cx="248124" cy="248124"/>
          </a:xfrm>
          <a:prstGeom prst="rect">
            <a:avLst/>
          </a:prstGeom>
        </p:spPr>
      </p:pic>
      <p:sp>
        <p:nvSpPr>
          <p:cNvPr id="4" name="Text Placeholder 6">
            <a:extLst>
              <a:ext uri="{FF2B5EF4-FFF2-40B4-BE49-F238E27FC236}">
                <a16:creationId xmlns:a16="http://schemas.microsoft.com/office/drawing/2014/main" id="{5A0BFF38-72A9-95CE-E801-ABD58D397454}"/>
              </a:ext>
            </a:extLst>
          </p:cNvPr>
          <p:cNvSpPr txBox="1">
            <a:spLocks/>
          </p:cNvSpPr>
          <p:nvPr/>
        </p:nvSpPr>
        <p:spPr>
          <a:xfrm>
            <a:off x="1686118" y="5141885"/>
            <a:ext cx="9918184" cy="129151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Outsourcing the Project</a:t>
            </a:r>
            <a:endParaRPr lang="en-US" sz="1900" b="1" dirty="0">
              <a:solidFill>
                <a:srgbClr val="55736D"/>
              </a:solidFill>
              <a:latin typeface="Calibri"/>
              <a:ea typeface="Calibri"/>
              <a:cs typeface="Calibri"/>
            </a:endParaRPr>
          </a:p>
          <a:p>
            <a:r>
              <a:rPr lang="en-US" sz="1800" dirty="0">
                <a:latin typeface="+mn-lt"/>
                <a:ea typeface="Calibri"/>
              </a:rPr>
              <a:t>Use our ERP system's outsourcing tools such as Vendor Management, Request for Proposal (RFP), and Contract Management to efficiently manage projects involving external suppliers or subcontractors.</a:t>
            </a:r>
            <a:endParaRPr lang="en-US" dirty="0"/>
          </a:p>
        </p:txBody>
      </p:sp>
      <p:pic>
        <p:nvPicPr>
          <p:cNvPr id="5" name="Graphic 4" descr="Chevron arrows with solid fill">
            <a:extLst>
              <a:ext uri="{FF2B5EF4-FFF2-40B4-BE49-F238E27FC236}">
                <a16:creationId xmlns:a16="http://schemas.microsoft.com/office/drawing/2014/main" id="{84540E4B-41E1-437C-CD67-FFAB3D9217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7" y="5207660"/>
            <a:ext cx="248124" cy="248124"/>
          </a:xfrm>
          <a:prstGeom prst="rect">
            <a:avLst/>
          </a:prstGeom>
        </p:spPr>
      </p:pic>
    </p:spTree>
    <p:extLst>
      <p:ext uri="{BB962C8B-B14F-4D97-AF65-F5344CB8AC3E}">
        <p14:creationId xmlns:p14="http://schemas.microsoft.com/office/powerpoint/2010/main" val="28835029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57368" y="541033"/>
            <a:ext cx="9918179" cy="1237996"/>
          </a:xfrm>
        </p:spPr>
        <p:txBody>
          <a:bodyPr>
            <a:normAutofit/>
          </a:bodyPr>
          <a:lstStyle/>
          <a:p>
            <a:r>
              <a:rPr lang="en-US" sz="1900" b="1" dirty="0">
                <a:solidFill>
                  <a:srgbClr val="55736D"/>
                </a:solidFill>
                <a:latin typeface="+mn-lt"/>
              </a:rPr>
              <a:t>Project Delays</a:t>
            </a:r>
            <a:endParaRPr lang="en-US" dirty="0"/>
          </a:p>
          <a:p>
            <a:r>
              <a:rPr lang="en-US" sz="1800" dirty="0">
                <a:latin typeface="+mn-lt"/>
                <a:ea typeface="Calibri"/>
              </a:rPr>
              <a:t>Identify and address project delays as soon as possible to guarantee timely completion. Our ERP system includes features for monitoring delays, reallocating resources</a:t>
            </a:r>
            <a:r>
              <a:rPr lang="en-US" sz="1800" dirty="0">
                <a:effectLst/>
                <a:latin typeface="+mn-lt"/>
                <a:ea typeface="Calibri"/>
              </a:rPr>
              <a:t>, and </a:t>
            </a:r>
            <a:r>
              <a:rPr lang="en-US" sz="1800" dirty="0">
                <a:latin typeface="+mn-lt"/>
                <a:ea typeface="Calibri"/>
              </a:rPr>
              <a:t>escalation and notification.</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57368" y="1838746"/>
            <a:ext cx="9918180" cy="1244441"/>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Calibri"/>
              </a:rPr>
              <a:t>Extra Material Usage</a:t>
            </a:r>
            <a:endParaRPr lang="en-US" sz="1900" b="1" dirty="0">
              <a:solidFill>
                <a:srgbClr val="55736D"/>
              </a:solidFill>
              <a:latin typeface="Calibri"/>
              <a:ea typeface="Calibri"/>
              <a:cs typeface="Calibri"/>
            </a:endParaRPr>
          </a:p>
          <a:p>
            <a:r>
              <a:rPr lang="en-US" sz="1800" dirty="0">
                <a:latin typeface="+mn-lt"/>
                <a:ea typeface="Calibri"/>
              </a:rPr>
              <a:t>Track and manage extra material usage accurately to maintain budget management. Extra Material Usage, Cost Allocation, and Variance Analysis are all possible with our ERP system.</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3100300"/>
            <a:ext cx="9918184" cy="1248383"/>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Budget vs. Actuals</a:t>
            </a:r>
            <a:endParaRPr lang="en-US" dirty="0"/>
          </a:p>
          <a:p>
            <a:r>
              <a:rPr lang="en-US" sz="1800" dirty="0">
                <a:latin typeface="+mn-lt"/>
                <a:ea typeface="Calibri"/>
              </a:rPr>
              <a:t>Maintains project cost management by comparing actual expenses to projected levels. Budgeting and expense tracking are features of our ERP system.</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4247" y="615460"/>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900" y="1956006"/>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3166076"/>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0A78C4F6-87BD-DCDC-6745-82273C8A6E93}"/>
              </a:ext>
            </a:extLst>
          </p:cNvPr>
          <p:cNvSpPr txBox="1">
            <a:spLocks/>
          </p:cNvSpPr>
          <p:nvPr/>
        </p:nvSpPr>
        <p:spPr>
          <a:xfrm>
            <a:off x="1657364" y="4423017"/>
            <a:ext cx="9918184" cy="144966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RA Bill Passing</a:t>
            </a:r>
            <a:endParaRPr lang="en-US" dirty="0"/>
          </a:p>
          <a:p>
            <a:r>
              <a:rPr lang="en-US" sz="1800" dirty="0">
                <a:latin typeface="+mn-lt"/>
                <a:ea typeface="Calibri"/>
              </a:rPr>
              <a:t>Simplify the RA (Running Account) bill passing procedure for better cash flow management and vendor payments. Our ERP system includes features such as automated billing, approval workflows, and payment integration.</a:t>
            </a:r>
            <a:endParaRPr lang="en-US" dirty="0"/>
          </a:p>
        </p:txBody>
      </p:sp>
      <p:pic>
        <p:nvPicPr>
          <p:cNvPr id="3" name="Graphic 2" descr="Chevron arrows with solid fill">
            <a:extLst>
              <a:ext uri="{FF2B5EF4-FFF2-40B4-BE49-F238E27FC236}">
                <a16:creationId xmlns:a16="http://schemas.microsoft.com/office/drawing/2014/main" id="{E6AEC346-5C6A-FE94-241D-B7AD2D9893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403" y="4488792"/>
            <a:ext cx="248124" cy="248124"/>
          </a:xfrm>
          <a:prstGeom prst="rect">
            <a:avLst/>
          </a:prstGeom>
        </p:spPr>
      </p:pic>
    </p:spTree>
    <p:extLst>
      <p:ext uri="{BB962C8B-B14F-4D97-AF65-F5344CB8AC3E}">
        <p14:creationId xmlns:p14="http://schemas.microsoft.com/office/powerpoint/2010/main" val="2602551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2623" y="-1"/>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740092" cy="2387600"/>
          </a:xfrm>
        </p:spPr>
        <p:txBody>
          <a:bodyPr>
            <a:normAutofit/>
          </a:bodyPr>
          <a:lstStyle/>
          <a:p>
            <a:r>
              <a:rPr lang="en-US" sz="4100" b="1" dirty="0">
                <a:latin typeface="Sagona ExtraLight"/>
              </a:rPr>
              <a:t>Service Management</a:t>
            </a:r>
            <a:endParaRPr lang="en-US" sz="4100" b="1" dirty="0"/>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1314432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57368" y="620545"/>
            <a:ext cx="9918179" cy="1237996"/>
          </a:xfrm>
        </p:spPr>
        <p:txBody>
          <a:bodyPr>
            <a:normAutofit/>
          </a:bodyPr>
          <a:lstStyle/>
          <a:p>
            <a:r>
              <a:rPr lang="en-US" sz="1900" b="1" dirty="0">
                <a:solidFill>
                  <a:srgbClr val="55736D"/>
                </a:solidFill>
                <a:latin typeface="+mn-lt"/>
              </a:rPr>
              <a:t>Service Request Management</a:t>
            </a:r>
            <a:endParaRPr lang="en-US" sz="1900" b="1" dirty="0">
              <a:solidFill>
                <a:srgbClr val="55736D"/>
              </a:solidFill>
              <a:latin typeface="Calibri"/>
              <a:ea typeface="Calibri"/>
              <a:cs typeface="Calibri"/>
            </a:endParaRPr>
          </a:p>
          <a:p>
            <a:r>
              <a:rPr lang="en-US" sz="1800" dirty="0">
                <a:latin typeface="+mn-lt"/>
                <a:ea typeface="Calibri"/>
              </a:rPr>
              <a:t>Customer service requests and issues can be received, tracked, and managed using the service request management module.</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49123" y="1689345"/>
            <a:ext cx="9918180" cy="1244441"/>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Calibri"/>
              </a:rPr>
              <a:t>Service Ticketing</a:t>
            </a:r>
            <a:endParaRPr lang="en-US" dirty="0"/>
          </a:p>
          <a:p>
            <a:r>
              <a:rPr lang="en-US" sz="1800" dirty="0">
                <a:latin typeface="+mn-lt"/>
                <a:ea typeface="Calibri"/>
              </a:rPr>
              <a:t>To ensure prompt response, service ticketing automates the assignment, escalation, and tracking of service tickets.</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2723115"/>
            <a:ext cx="9918184" cy="1219628"/>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Service Level Agreements (SLAs)</a:t>
            </a:r>
            <a:endParaRPr lang="en-US" dirty="0"/>
          </a:p>
          <a:p>
            <a:r>
              <a:rPr lang="en-US" sz="1800" dirty="0">
                <a:latin typeface="+mn-lt"/>
                <a:ea typeface="Calibri"/>
              </a:rPr>
              <a:t>They enable companies to establish SLAs with clients, ensuring that service requests are handled in accordance with predetermined schedules.</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4247" y="694972"/>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4655" y="1806605"/>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2817645"/>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0A78C4F6-87BD-DCDC-6745-82273C8A6E93}"/>
              </a:ext>
            </a:extLst>
          </p:cNvPr>
          <p:cNvSpPr txBox="1">
            <a:spLocks/>
          </p:cNvSpPr>
          <p:nvPr/>
        </p:nvSpPr>
        <p:spPr>
          <a:xfrm>
            <a:off x="1657364" y="3738531"/>
            <a:ext cx="9918184" cy="129151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Knowledge Base</a:t>
            </a:r>
            <a:endParaRPr lang="en-US" dirty="0"/>
          </a:p>
          <a:p>
            <a:r>
              <a:rPr lang="en-US" sz="1800" dirty="0">
                <a:latin typeface="+mn-lt"/>
                <a:ea typeface="Calibri"/>
              </a:rPr>
              <a:t>The module frequently comes with a knowledge base that contains articles and guides to help service agents deliver efficient and reliable support.</a:t>
            </a:r>
            <a:endParaRPr lang="en-US" dirty="0"/>
          </a:p>
        </p:txBody>
      </p:sp>
      <p:pic>
        <p:nvPicPr>
          <p:cNvPr id="3" name="Graphic 2" descr="Chevron arrows with solid fill">
            <a:extLst>
              <a:ext uri="{FF2B5EF4-FFF2-40B4-BE49-F238E27FC236}">
                <a16:creationId xmlns:a16="http://schemas.microsoft.com/office/drawing/2014/main" id="{E6AEC346-5C6A-FE94-241D-B7AD2D9893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403" y="3804306"/>
            <a:ext cx="248124" cy="248124"/>
          </a:xfrm>
          <a:prstGeom prst="rect">
            <a:avLst/>
          </a:prstGeom>
        </p:spPr>
      </p:pic>
      <p:sp>
        <p:nvSpPr>
          <p:cNvPr id="4" name="Text Placeholder 6">
            <a:extLst>
              <a:ext uri="{FF2B5EF4-FFF2-40B4-BE49-F238E27FC236}">
                <a16:creationId xmlns:a16="http://schemas.microsoft.com/office/drawing/2014/main" id="{5A0BFF38-72A9-95CE-E801-ABD58D397454}"/>
              </a:ext>
            </a:extLst>
          </p:cNvPr>
          <p:cNvSpPr txBox="1">
            <a:spLocks/>
          </p:cNvSpPr>
          <p:nvPr/>
        </p:nvSpPr>
        <p:spPr>
          <a:xfrm>
            <a:off x="1686118" y="4837089"/>
            <a:ext cx="9918184" cy="129151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Field Service Management</a:t>
            </a:r>
            <a:endParaRPr lang="en-US" sz="1900" b="1" dirty="0">
              <a:solidFill>
                <a:srgbClr val="55736D"/>
              </a:solidFill>
              <a:latin typeface="Calibri"/>
              <a:ea typeface="Calibri"/>
              <a:cs typeface="Calibri"/>
            </a:endParaRPr>
          </a:p>
          <a:p>
            <a:r>
              <a:rPr lang="en-US" sz="1800" dirty="0">
                <a:latin typeface="+mn-lt"/>
                <a:ea typeface="Calibri"/>
              </a:rPr>
              <a:t>For companies that provide on-site services, the module streamlines field service operations by allocating resources, scheduling appointments, and monitoring field work.</a:t>
            </a:r>
            <a:endParaRPr lang="en-US" dirty="0"/>
          </a:p>
        </p:txBody>
      </p:sp>
      <p:pic>
        <p:nvPicPr>
          <p:cNvPr id="5" name="Graphic 4" descr="Chevron arrows with solid fill">
            <a:extLst>
              <a:ext uri="{FF2B5EF4-FFF2-40B4-BE49-F238E27FC236}">
                <a16:creationId xmlns:a16="http://schemas.microsoft.com/office/drawing/2014/main" id="{84540E4B-41E1-437C-CD67-FFAB3D9217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7" y="4902864"/>
            <a:ext cx="248124" cy="248124"/>
          </a:xfrm>
          <a:prstGeom prst="rect">
            <a:avLst/>
          </a:prstGeom>
        </p:spPr>
      </p:pic>
    </p:spTree>
    <p:extLst>
      <p:ext uri="{BB962C8B-B14F-4D97-AF65-F5344CB8AC3E}">
        <p14:creationId xmlns:p14="http://schemas.microsoft.com/office/powerpoint/2010/main" val="920374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2623" y="-1"/>
            <a:ext cx="11067514"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740092" cy="2387600"/>
          </a:xfrm>
        </p:spPr>
        <p:txBody>
          <a:bodyPr>
            <a:normAutofit/>
          </a:bodyPr>
          <a:lstStyle/>
          <a:p>
            <a:r>
              <a:rPr lang="en-US" sz="4100" b="1">
                <a:latin typeface="Sagona ExtraLight"/>
              </a:rPr>
              <a:t>Reporting &amp; Analytics</a:t>
            </a:r>
            <a:endParaRPr lang="en-US" sz="4100" b="1" dirty="0"/>
          </a:p>
        </p:txBody>
      </p:sp>
      <p:pic>
        <p:nvPicPr>
          <p:cNvPr id="2" name="Picture 1">
            <a:extLst>
              <a:ext uri="{FF2B5EF4-FFF2-40B4-BE49-F238E27FC236}">
                <a16:creationId xmlns:a16="http://schemas.microsoft.com/office/drawing/2014/main" id="{302ADFE3-3163-27BD-0539-BAC2E6264A52}"/>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B5FA6AC7-928B-B8E3-3CEA-8A4FA496CD06}"/>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1129627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57368" y="541033"/>
            <a:ext cx="9918179" cy="1237996"/>
          </a:xfrm>
        </p:spPr>
        <p:txBody>
          <a:bodyPr>
            <a:normAutofit/>
          </a:bodyPr>
          <a:lstStyle/>
          <a:p>
            <a:r>
              <a:rPr lang="en-US" sz="1900" b="1" dirty="0">
                <a:solidFill>
                  <a:srgbClr val="55736D"/>
                </a:solidFill>
                <a:latin typeface="+mn-lt"/>
              </a:rPr>
              <a:t>Data Visualization</a:t>
            </a:r>
            <a:endParaRPr lang="en-US" sz="1900" b="1" dirty="0">
              <a:solidFill>
                <a:srgbClr val="55736D"/>
              </a:solidFill>
              <a:latin typeface="Calibri"/>
              <a:ea typeface="Calibri"/>
              <a:cs typeface="Calibri"/>
            </a:endParaRPr>
          </a:p>
          <a:p>
            <a:r>
              <a:rPr lang="en-US" sz="1800" dirty="0">
                <a:latin typeface="+mn-lt"/>
                <a:ea typeface="Calibri"/>
              </a:rPr>
              <a:t>By displaying data in the form of graphs, charts, and dashboards, it helps users comprehend and analyze data.</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657368" y="1623085"/>
            <a:ext cx="9918180" cy="1244441"/>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Calibri"/>
              </a:rPr>
              <a:t>Custom Reports</a:t>
            </a:r>
            <a:endParaRPr lang="en-US" dirty="0"/>
          </a:p>
          <a:p>
            <a:r>
              <a:rPr lang="en-US" sz="1800" dirty="0">
                <a:latin typeface="+mn-lt"/>
                <a:ea typeface="Calibri"/>
              </a:rPr>
              <a:t>Users can design unique reports based on their individual requirements, such as sales reports, financial reports, or inventory analysis.</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657365" y="2683357"/>
            <a:ext cx="9918184" cy="1219628"/>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Real-Time Analytics</a:t>
            </a:r>
            <a:endParaRPr lang="en-US" dirty="0"/>
          </a:p>
          <a:p>
            <a:r>
              <a:rPr lang="en-US" sz="1800" dirty="0">
                <a:latin typeface="+mn-lt"/>
                <a:ea typeface="Calibri"/>
              </a:rPr>
              <a:t>The module offers real-time data analysis, enabling users to make deliberations based on the most up-to-date facts.</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4247" y="615460"/>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2900" y="1740345"/>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8" y="2777887"/>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0A78C4F6-87BD-DCDC-6745-82273C8A6E93}"/>
              </a:ext>
            </a:extLst>
          </p:cNvPr>
          <p:cNvSpPr txBox="1">
            <a:spLocks/>
          </p:cNvSpPr>
          <p:nvPr/>
        </p:nvSpPr>
        <p:spPr>
          <a:xfrm>
            <a:off x="1657364" y="3804791"/>
            <a:ext cx="9918184" cy="129151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Drill-Down Capabilities</a:t>
            </a:r>
            <a:endParaRPr lang="en-US" dirty="0"/>
          </a:p>
          <a:p>
            <a:r>
              <a:rPr lang="en-US" sz="1800" dirty="0">
                <a:latin typeface="+mn-lt"/>
                <a:ea typeface="Calibri"/>
              </a:rPr>
              <a:t>Users can drill down into data to gain more specific information, which can assist in uncovering trends and core causes.</a:t>
            </a:r>
            <a:endParaRPr lang="en-US" dirty="0"/>
          </a:p>
        </p:txBody>
      </p:sp>
      <p:pic>
        <p:nvPicPr>
          <p:cNvPr id="3" name="Graphic 2" descr="Chevron arrows with solid fill">
            <a:extLst>
              <a:ext uri="{FF2B5EF4-FFF2-40B4-BE49-F238E27FC236}">
                <a16:creationId xmlns:a16="http://schemas.microsoft.com/office/drawing/2014/main" id="{E6AEC346-5C6A-FE94-241D-B7AD2D9893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403" y="3870566"/>
            <a:ext cx="248124" cy="248124"/>
          </a:xfrm>
          <a:prstGeom prst="rect">
            <a:avLst/>
          </a:prstGeom>
        </p:spPr>
      </p:pic>
      <p:sp>
        <p:nvSpPr>
          <p:cNvPr id="4" name="Text Placeholder 6">
            <a:extLst>
              <a:ext uri="{FF2B5EF4-FFF2-40B4-BE49-F238E27FC236}">
                <a16:creationId xmlns:a16="http://schemas.microsoft.com/office/drawing/2014/main" id="{5A0BFF38-72A9-95CE-E801-ABD58D397454}"/>
              </a:ext>
            </a:extLst>
          </p:cNvPr>
          <p:cNvSpPr txBox="1">
            <a:spLocks/>
          </p:cNvSpPr>
          <p:nvPr/>
        </p:nvSpPr>
        <p:spPr>
          <a:xfrm>
            <a:off x="1686118" y="5141885"/>
            <a:ext cx="9918184" cy="129151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Key Performance Indicators (KPIs)</a:t>
            </a:r>
            <a:endParaRPr lang="en-US" sz="1900" b="1" dirty="0">
              <a:solidFill>
                <a:srgbClr val="55736D"/>
              </a:solidFill>
              <a:latin typeface="Calibri"/>
              <a:ea typeface="Calibri"/>
              <a:cs typeface="Calibri"/>
            </a:endParaRPr>
          </a:p>
          <a:p>
            <a:r>
              <a:rPr lang="en-US" sz="1800" dirty="0">
                <a:latin typeface="+mn-lt"/>
                <a:ea typeface="Calibri"/>
              </a:rPr>
              <a:t>By tracking and presenting KPIs, the module enables firms to keep track of how well they're performing in relation to predetermined goals.</a:t>
            </a:r>
            <a:endParaRPr lang="en-US" dirty="0"/>
          </a:p>
        </p:txBody>
      </p:sp>
      <p:pic>
        <p:nvPicPr>
          <p:cNvPr id="5" name="Graphic 4" descr="Chevron arrows with solid fill">
            <a:extLst>
              <a:ext uri="{FF2B5EF4-FFF2-40B4-BE49-F238E27FC236}">
                <a16:creationId xmlns:a16="http://schemas.microsoft.com/office/drawing/2014/main" id="{84540E4B-41E1-437C-CD67-FFAB3D9217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0157" y="5207660"/>
            <a:ext cx="248124" cy="248124"/>
          </a:xfrm>
          <a:prstGeom prst="rect">
            <a:avLst/>
          </a:prstGeom>
        </p:spPr>
      </p:pic>
    </p:spTree>
    <p:extLst>
      <p:ext uri="{BB962C8B-B14F-4D97-AF65-F5344CB8AC3E}">
        <p14:creationId xmlns:p14="http://schemas.microsoft.com/office/powerpoint/2010/main" val="524157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758009" y="354129"/>
            <a:ext cx="9918179" cy="1408412"/>
          </a:xfrm>
        </p:spPr>
        <p:txBody>
          <a:bodyPr/>
          <a:lstStyle/>
          <a:p>
            <a:r>
              <a:rPr lang="en-US" sz="1900" b="1" dirty="0">
                <a:solidFill>
                  <a:srgbClr val="55736D"/>
                </a:solidFill>
                <a:latin typeface="Calibri"/>
                <a:ea typeface="+mj-lt"/>
                <a:cs typeface="Calibri"/>
              </a:rPr>
              <a:t>Basic Capacity Planning</a:t>
            </a:r>
            <a:endParaRPr lang="en-US" dirty="0"/>
          </a:p>
          <a:p>
            <a:r>
              <a:rPr lang="en-US" sz="1800" dirty="0">
                <a:latin typeface="+mn-lt"/>
                <a:ea typeface="Arial" panose="020B0604020202020204" pitchFamily="34" charset="0"/>
              </a:rPr>
              <a:t>Increase the production process's capabilities. Create routes for order of production </a:t>
            </a:r>
            <a:r>
              <a:rPr lang="en-US" sz="1800" dirty="0">
                <a:effectLst/>
                <a:latin typeface="+mn-lt"/>
                <a:ea typeface="Arial" panose="020B0604020202020204" pitchFamily="34" charset="0"/>
              </a:rPr>
              <a:t>and </a:t>
            </a:r>
            <a:r>
              <a:rPr lang="en-US" sz="1800" dirty="0">
                <a:latin typeface="+mn-lt"/>
                <a:ea typeface="Arial" panose="020B0604020202020204" pitchFamily="34" charset="0"/>
              </a:rPr>
              <a:t>planning of material requirements. Check out the task lists and load for capacities</a:t>
            </a:r>
            <a:r>
              <a:rPr lang="en-US" sz="1800" dirty="0">
                <a:effectLst/>
                <a:latin typeface="+mn-lt"/>
                <a:ea typeface="Arial" panose="020B0604020202020204" pitchFamily="34" charset="0"/>
              </a:rPr>
              <a:t>.</a:t>
            </a:r>
            <a:endParaRPr lang="en-US" sz="1800" dirty="0">
              <a:latin typeface="+mn-lt"/>
              <a:ea typeface="Arial" panose="020B0604020202020204" pitchFamily="34" charset="0"/>
              <a:cs typeface="Calibri"/>
            </a:endParaRPr>
          </a:p>
          <a:p>
            <a:endParaRPr lang="en-US" sz="1800" dirty="0">
              <a:latin typeface="Calibri"/>
              <a:cs typeface="Calibri"/>
            </a:endParaRPr>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1519302"/>
            <a:ext cx="9918177" cy="883420"/>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Version Management</a:t>
            </a:r>
            <a:endParaRPr lang="en-US" dirty="0"/>
          </a:p>
          <a:p>
            <a:r>
              <a:rPr lang="en-US" sz="1800" dirty="0">
                <a:latin typeface="+mn-lt"/>
                <a:ea typeface="Arial" panose="020B0604020202020204" pitchFamily="34" charset="0"/>
              </a:rPr>
              <a:t>Make versions of the routings and bills of materials for manufacture.</a:t>
            </a:r>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2374068"/>
            <a:ext cx="9918180"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rPr>
              <a:t>Machine Centers</a:t>
            </a:r>
            <a:endParaRPr lang="en-US"/>
          </a:p>
          <a:p>
            <a:r>
              <a:rPr lang="en-US" sz="1800" dirty="0">
                <a:latin typeface="+mn-lt"/>
                <a:ea typeface="Arial" panose="020B0604020202020204" pitchFamily="34" charset="0"/>
              </a:rPr>
              <a:t>Machine centers increase the capacities of the production process. Manage machine capacity separately for every work center and machine center.</a:t>
            </a:r>
            <a:endParaRPr lang="en-US" dirty="0"/>
          </a:p>
        </p:txBody>
      </p:sp>
      <p:sp>
        <p:nvSpPr>
          <p:cNvPr id="8" name="Text Placeholder 6">
            <a:extLst>
              <a:ext uri="{FF2B5EF4-FFF2-40B4-BE49-F238E27FC236}">
                <a16:creationId xmlns:a16="http://schemas.microsoft.com/office/drawing/2014/main" id="{4ABEE9F3-7137-7ABF-AFD1-0BC2A9B6240A}"/>
              </a:ext>
            </a:extLst>
          </p:cNvPr>
          <p:cNvSpPr txBox="1">
            <a:spLocks/>
          </p:cNvSpPr>
          <p:nvPr/>
        </p:nvSpPr>
        <p:spPr>
          <a:xfrm>
            <a:off x="1758006" y="3521910"/>
            <a:ext cx="9918184" cy="1434403"/>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Production Orders</a:t>
            </a:r>
            <a:endParaRPr lang="en-US" dirty="0"/>
          </a:p>
          <a:p>
            <a:r>
              <a:rPr lang="en-US" sz="1800" dirty="0">
                <a:latin typeface="+mn-lt"/>
                <a:ea typeface="Arial" panose="020B0604020202020204" pitchFamily="34" charset="0"/>
              </a:rPr>
              <a:t>Produce production orders, then report output and consumption. Determine net requirements using orders for production. A manual supply planning tool can be used instead of automatic planning. Gain access to tools and information to manually forecast supply needs based on sales lines.</a:t>
            </a:r>
            <a:endParaRPr lang="en-US" dirty="0"/>
          </a:p>
        </p:txBody>
      </p:sp>
      <p:sp>
        <p:nvSpPr>
          <p:cNvPr id="11" name="Text Placeholder 6">
            <a:extLst>
              <a:ext uri="{FF2B5EF4-FFF2-40B4-BE49-F238E27FC236}">
                <a16:creationId xmlns:a16="http://schemas.microsoft.com/office/drawing/2014/main" id="{AA4E34FB-E714-2069-A920-943B6708AF26}"/>
              </a:ext>
            </a:extLst>
          </p:cNvPr>
          <p:cNvSpPr txBox="1">
            <a:spLocks/>
          </p:cNvSpPr>
          <p:nvPr/>
        </p:nvSpPr>
        <p:spPr>
          <a:xfrm>
            <a:off x="1758003" y="4883602"/>
            <a:ext cx="9918188" cy="1176496"/>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Finite Loading</a:t>
            </a:r>
            <a:endParaRPr lang="en-US" dirty="0"/>
          </a:p>
          <a:p>
            <a:r>
              <a:rPr lang="en-US" sz="1800" dirty="0">
                <a:latin typeface="+mn-lt"/>
                <a:ea typeface="Arial" panose="020B0604020202020204" pitchFamily="34" charset="0"/>
              </a:rPr>
              <a:t>Control the finite loading of resources through capacity restrictions. To prevent overloading labor centers, take capacity restrictions into consideration. Determine your CTP (capable-to-promise).</a:t>
            </a:r>
            <a:endParaRPr lang="en-US" dirty="0"/>
          </a:p>
        </p:txBody>
      </p:sp>
      <p:pic>
        <p:nvPicPr>
          <p:cNvPr id="13" name="Graphic 12" descr="Chevron arrows with solid fill">
            <a:extLst>
              <a:ext uri="{FF2B5EF4-FFF2-40B4-BE49-F238E27FC236}">
                <a16:creationId xmlns:a16="http://schemas.microsoft.com/office/drawing/2014/main" id="{3C2E9D37-9D9A-90BB-A509-ABF028E00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428555"/>
            <a:ext cx="248124" cy="248124"/>
          </a:xfrm>
          <a:prstGeom prst="rect">
            <a:avLst/>
          </a:prstGeom>
        </p:spPr>
      </p:pic>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1589642"/>
            <a:ext cx="248124" cy="189509"/>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2433817"/>
            <a:ext cx="248124" cy="248124"/>
          </a:xfrm>
          <a:prstGeom prst="rect">
            <a:avLst/>
          </a:prstGeom>
        </p:spPr>
      </p:pic>
      <p:pic>
        <p:nvPicPr>
          <p:cNvPr id="16" name="Graphic 15" descr="Chevron arrows with solid fill">
            <a:extLst>
              <a:ext uri="{FF2B5EF4-FFF2-40B4-BE49-F238E27FC236}">
                <a16:creationId xmlns:a16="http://schemas.microsoft.com/office/drawing/2014/main" id="{99D9CAAD-FBFE-3892-EFD1-50C227ED7D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6133" y="3589797"/>
            <a:ext cx="248124" cy="248124"/>
          </a:xfrm>
          <a:prstGeom prst="rect">
            <a:avLst/>
          </a:prstGeom>
        </p:spPr>
      </p:pic>
      <p:pic>
        <p:nvPicPr>
          <p:cNvPr id="17" name="Graphic 16" descr="Chevron arrows with solid fill">
            <a:extLst>
              <a:ext uri="{FF2B5EF4-FFF2-40B4-BE49-F238E27FC236}">
                <a16:creationId xmlns:a16="http://schemas.microsoft.com/office/drawing/2014/main" id="{D1F2EC8D-D0A7-A4C4-8F12-3A85FB2931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4921144"/>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Tree>
    <p:extLst>
      <p:ext uri="{BB962C8B-B14F-4D97-AF65-F5344CB8AC3E}">
        <p14:creationId xmlns:p14="http://schemas.microsoft.com/office/powerpoint/2010/main" val="1750896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018F6A-34AE-124E-868D-D500FE5002BF}"/>
              </a:ext>
            </a:extLst>
          </p:cNvPr>
          <p:cNvSpPr>
            <a:spLocks noGrp="1"/>
          </p:cNvSpPr>
          <p:nvPr>
            <p:ph type="body" sz="quarter" idx="14"/>
          </p:nvPr>
        </p:nvSpPr>
        <p:spPr>
          <a:xfrm>
            <a:off x="1251573" y="4298145"/>
            <a:ext cx="3969783" cy="1638829"/>
          </a:xfrm>
        </p:spPr>
        <p:txBody>
          <a:bodyPr>
            <a:normAutofit fontScale="92500" lnSpcReduction="10000"/>
          </a:bodyPr>
          <a:lstStyle/>
          <a:p>
            <a:r>
              <a:rPr lang="en-US" dirty="0">
                <a:effectLst/>
                <a:latin typeface="Arial" panose="020B0604020202020204" pitchFamily="34" charset="0"/>
                <a:ea typeface="Arial" panose="020B0604020202020204" pitchFamily="34" charset="0"/>
              </a:rPr>
              <a:t>©2022 Nippon Data Systems </a:t>
            </a:r>
            <a:r>
              <a:rPr lang="en-US" dirty="0">
                <a:latin typeface="Arial" panose="020B0604020202020204" pitchFamily="34" charset="0"/>
              </a:rPr>
              <a:t>Limited.</a:t>
            </a:r>
            <a:r>
              <a:rPr lang="en-US" dirty="0">
                <a:effectLst/>
                <a:latin typeface="Arial" panose="020B0604020202020204" pitchFamily="34" charset="0"/>
                <a:ea typeface="Arial" panose="020B0604020202020204" pitchFamily="34" charset="0"/>
              </a:rPr>
              <a:t> </a:t>
            </a:r>
            <a:r>
              <a:rPr lang="en-US" dirty="0">
                <a:latin typeface="Arial" panose="020B0604020202020204" pitchFamily="34" charset="0"/>
              </a:rPr>
              <a:t>All rights reserved. No part of this publication may be reproduced or transmitted in any form or for any purpose without the express permission of Nippon Data Systems Limited.</a:t>
            </a:r>
          </a:p>
          <a:p>
            <a:endParaRPr lang="en-US" dirty="0">
              <a:latin typeface="Arial" panose="020B0604020202020204" pitchFamily="34" charset="0"/>
            </a:endParaRPr>
          </a:p>
          <a:p>
            <a:r>
              <a:rPr lang="en-US" dirty="0">
                <a:latin typeface="Arial" panose="020B0604020202020204" pitchFamily="34" charset="0"/>
              </a:rPr>
              <a:t>www.newtonsuite.com</a:t>
            </a:r>
          </a:p>
        </p:txBody>
      </p:sp>
      <p:pic>
        <p:nvPicPr>
          <p:cNvPr id="7" name="Picture Placeholder 6" descr="Business handshake">
            <a:extLst>
              <a:ext uri="{FF2B5EF4-FFF2-40B4-BE49-F238E27FC236}">
                <a16:creationId xmlns:a16="http://schemas.microsoft.com/office/drawing/2014/main" id="{172E1B30-93CD-465A-917F-9412412588B6}"/>
              </a:ext>
            </a:extLst>
          </p:cNvPr>
          <p:cNvPicPr>
            <a:picLocks noGrp="1" noChangeAspect="1"/>
          </p:cNvPicPr>
          <p:nvPr>
            <p:ph type="pic" sz="quarter" idx="10"/>
          </p:nvPr>
        </p:nvPicPr>
        <p:blipFill>
          <a:blip r:embed="rId2"/>
          <a:srcRect l="16545" r="16545"/>
          <a:stretch/>
        </p:blipFill>
        <p:spPr/>
      </p:pic>
      <p:pic>
        <p:nvPicPr>
          <p:cNvPr id="4" name="Picture 3" descr="A black background with white letters&#10;&#10;Description automatically generated">
            <a:extLst>
              <a:ext uri="{FF2B5EF4-FFF2-40B4-BE49-F238E27FC236}">
                <a16:creationId xmlns:a16="http://schemas.microsoft.com/office/drawing/2014/main" id="{1A8468C2-6CCD-5B5B-1255-6BE507FBE6D1}"/>
              </a:ext>
            </a:extLst>
          </p:cNvPr>
          <p:cNvPicPr>
            <a:picLocks noChangeAspect="1"/>
          </p:cNvPicPr>
          <p:nvPr/>
        </p:nvPicPr>
        <p:blipFill>
          <a:blip r:embed="rId3"/>
          <a:stretch>
            <a:fillRect/>
          </a:stretch>
        </p:blipFill>
        <p:spPr>
          <a:xfrm>
            <a:off x="1251574" y="121436"/>
            <a:ext cx="2180885" cy="488163"/>
          </a:xfrm>
          <a:prstGeom prst="rect">
            <a:avLst/>
          </a:prstGeom>
        </p:spPr>
      </p:pic>
      <p:pic>
        <p:nvPicPr>
          <p:cNvPr id="13" name="Picture 12" descr="A black and orange text&#10;&#10;Description automatically generated">
            <a:extLst>
              <a:ext uri="{FF2B5EF4-FFF2-40B4-BE49-F238E27FC236}">
                <a16:creationId xmlns:a16="http://schemas.microsoft.com/office/drawing/2014/main" id="{119C7919-0898-FD78-B1B6-7EE172C19F22}"/>
              </a:ext>
            </a:extLst>
          </p:cNvPr>
          <p:cNvPicPr>
            <a:picLocks noChangeAspect="1"/>
          </p:cNvPicPr>
          <p:nvPr/>
        </p:nvPicPr>
        <p:blipFill>
          <a:blip r:embed="rId4"/>
          <a:stretch>
            <a:fillRect/>
          </a:stretch>
        </p:blipFill>
        <p:spPr>
          <a:xfrm>
            <a:off x="1096344" y="3487755"/>
            <a:ext cx="2228571" cy="810390"/>
          </a:xfrm>
          <a:prstGeom prst="rect">
            <a:avLst/>
          </a:prstGeom>
        </p:spPr>
      </p:pic>
      <p:pic>
        <p:nvPicPr>
          <p:cNvPr id="1026" name="Picture 2">
            <a:extLst>
              <a:ext uri="{FF2B5EF4-FFF2-40B4-BE49-F238E27FC236}">
                <a16:creationId xmlns:a16="http://schemas.microsoft.com/office/drawing/2014/main" id="{01B88F42-06A8-8FA2-A120-9F391297A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624" y="949964"/>
            <a:ext cx="1285875" cy="619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BE7E7E-4F1B-B293-510D-1440F465B154}"/>
              </a:ext>
            </a:extLst>
          </p:cNvPr>
          <p:cNvSpPr txBox="1"/>
          <p:nvPr/>
        </p:nvSpPr>
        <p:spPr>
          <a:xfrm>
            <a:off x="1251573" y="1707523"/>
            <a:ext cx="2869853" cy="2031325"/>
          </a:xfrm>
          <a:prstGeom prst="rect">
            <a:avLst/>
          </a:prstGeom>
          <a:noFill/>
        </p:spPr>
        <p:txBody>
          <a:bodyPr wrap="square" rtlCol="0">
            <a:spAutoFit/>
          </a:bodyPr>
          <a:lstStyle/>
          <a:p>
            <a:r>
              <a:rPr lang="en-US" dirty="0" err="1"/>
              <a:t>Jinactus</a:t>
            </a:r>
            <a:r>
              <a:rPr lang="en-US" dirty="0"/>
              <a:t> Consulting, Noida </a:t>
            </a:r>
            <a:r>
              <a:rPr lang="en-US" b="1" dirty="0"/>
              <a:t>Partner Details:</a:t>
            </a:r>
          </a:p>
          <a:p>
            <a:endParaRPr lang="en-US" dirty="0"/>
          </a:p>
          <a:p>
            <a:r>
              <a:rPr lang="en-US" dirty="0"/>
              <a:t>Harpreet Singh </a:t>
            </a:r>
          </a:p>
          <a:p>
            <a:r>
              <a:rPr lang="en-US" dirty="0">
                <a:solidFill>
                  <a:schemeClr val="accent2"/>
                </a:solidFill>
                <a:hlinkClick r:id="rId6">
                  <a:extLst>
                    <a:ext uri="{A12FA001-AC4F-418D-AE19-62706E023703}">
                      <ahyp:hlinkClr xmlns:ahyp="http://schemas.microsoft.com/office/drawing/2018/hyperlinkcolor" val="tx"/>
                    </a:ext>
                  </a:extLst>
                </a:hlinkClick>
              </a:rPr>
              <a:t>harpreet.w@jinactus.com</a:t>
            </a:r>
            <a:endParaRPr lang="en-US" dirty="0">
              <a:solidFill>
                <a:schemeClr val="accent2"/>
              </a:solidFill>
            </a:endParaRPr>
          </a:p>
          <a:p>
            <a:endParaRPr lang="en-US" dirty="0"/>
          </a:p>
          <a:p>
            <a:endParaRPr lang="en-IN" dirty="0"/>
          </a:p>
        </p:txBody>
      </p:sp>
    </p:spTree>
    <p:extLst>
      <p:ext uri="{BB962C8B-B14F-4D97-AF65-F5344CB8AC3E}">
        <p14:creationId xmlns:p14="http://schemas.microsoft.com/office/powerpoint/2010/main" val="3480697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a:srcRect/>
          <a:stretch/>
        </p:blipFill>
        <p:spPr>
          <a:xfrm>
            <a:off x="1150991" y="-1"/>
            <a:ext cx="11041009" cy="6857999"/>
          </a:xfrm>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normAutofit/>
          </a:bodyPr>
          <a:lstStyle/>
          <a:p>
            <a:r>
              <a:rPr lang="en-US" sz="4100" b="1" dirty="0">
                <a:effectLst/>
                <a:ea typeface="Arial" panose="020B0604020202020204" pitchFamily="34" charset="0"/>
              </a:rPr>
              <a:t>Inventory Management</a:t>
            </a:r>
            <a:endParaRPr lang="en-US" sz="4100" dirty="0">
              <a:solidFill>
                <a:schemeClr val="bg1"/>
              </a:solidFill>
            </a:endParaRPr>
          </a:p>
        </p:txBody>
      </p:sp>
      <p:pic>
        <p:nvPicPr>
          <p:cNvPr id="2" name="Picture 1">
            <a:extLst>
              <a:ext uri="{FF2B5EF4-FFF2-40B4-BE49-F238E27FC236}">
                <a16:creationId xmlns:a16="http://schemas.microsoft.com/office/drawing/2014/main" id="{AC19A798-56B2-8DCA-577F-A37DD7B611A4}"/>
              </a:ext>
            </a:extLst>
          </p:cNvPr>
          <p:cNvPicPr>
            <a:picLocks noChangeAspect="1"/>
          </p:cNvPicPr>
          <p:nvPr/>
        </p:nvPicPr>
        <p:blipFill>
          <a:blip r:embed="rId3"/>
          <a:srcRect/>
          <a:stretch/>
        </p:blipFill>
        <p:spPr>
          <a:xfrm>
            <a:off x="1294227" y="235687"/>
            <a:ext cx="2475915" cy="554202"/>
          </a:xfrm>
          <a:prstGeom prst="rect">
            <a:avLst/>
          </a:prstGeom>
        </p:spPr>
      </p:pic>
      <p:pic>
        <p:nvPicPr>
          <p:cNvPr id="3" name="Picture 2" descr="A black and white logo&#10;&#10;Description automatically generated">
            <a:extLst>
              <a:ext uri="{FF2B5EF4-FFF2-40B4-BE49-F238E27FC236}">
                <a16:creationId xmlns:a16="http://schemas.microsoft.com/office/drawing/2014/main" id="{6209EE76-56CC-F789-5314-8F003AD05B4B}"/>
              </a:ext>
            </a:extLst>
          </p:cNvPr>
          <p:cNvPicPr>
            <a:picLocks noChangeAspect="1"/>
          </p:cNvPicPr>
          <p:nvPr/>
        </p:nvPicPr>
        <p:blipFill>
          <a:blip r:embed="rId4"/>
          <a:stretch>
            <a:fillRect/>
          </a:stretch>
        </p:blipFill>
        <p:spPr>
          <a:xfrm>
            <a:off x="10225670" y="-121828"/>
            <a:ext cx="1966330" cy="715029"/>
          </a:xfrm>
          <a:prstGeom prst="rect">
            <a:avLst/>
          </a:prstGeom>
        </p:spPr>
      </p:pic>
    </p:spTree>
    <p:extLst>
      <p:ext uri="{BB962C8B-B14F-4D97-AF65-F5344CB8AC3E}">
        <p14:creationId xmlns:p14="http://schemas.microsoft.com/office/powerpoint/2010/main" val="3486762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396133" y="812060"/>
            <a:ext cx="10280049" cy="959688"/>
          </a:xfrm>
        </p:spPr>
        <p:txBody>
          <a:bodyPr/>
          <a:lstStyle/>
          <a:p>
            <a:r>
              <a:rPr lang="en-US" sz="1800" dirty="0">
                <a:effectLst/>
                <a:latin typeface="+mn-lt"/>
                <a:ea typeface="Arial" panose="020B0604020202020204" pitchFamily="34" charset="0"/>
              </a:rPr>
              <a:t>A key element of an ERP system that aids firms in effectively managing their inventory and stock levels is the Inventory Management Module. It optimizes stock control, streamlines inventory procedures, and gives real-time visibility into inventory levels. This module's salient features are as follows:</a:t>
            </a:r>
            <a:endParaRPr lang="en-US" dirty="0">
              <a:latin typeface="+mn-lt"/>
            </a:endParaRPr>
          </a:p>
        </p:txBody>
      </p:sp>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1924511"/>
            <a:ext cx="9918177" cy="1524110"/>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Standard Inventory</a:t>
            </a:r>
            <a:endParaRPr lang="en-US" dirty="0"/>
          </a:p>
          <a:p>
            <a:r>
              <a:rPr lang="en-US" sz="1800" dirty="0">
                <a:latin typeface="+mn-lt"/>
                <a:ea typeface="Arial" panose="020B0604020202020204" pitchFamily="34" charset="0"/>
              </a:rPr>
              <a:t>Create a list of stock items and provide details about them, including their unit of measurement, costing methodology, price, unit cost, and inventory posting group. Record item transactions, including sales, purchases, and alterations.</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3402124"/>
            <a:ext cx="9918180" cy="135540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rPr>
              <a:t>Tracking Item</a:t>
            </a:r>
            <a:endParaRPr lang="en-US"/>
          </a:p>
          <a:p>
            <a:r>
              <a:rPr lang="en-US" sz="1800">
                <a:latin typeface="+mn-lt"/>
                <a:ea typeface="Arial" panose="020B0604020202020204" pitchFamily="34" charset="0"/>
              </a:rPr>
              <a:t>Control and monitor lot and serial numbers. Multiple quantities can be received and shipped by employing a single order line input when there are a lot and serial numbers. Automatic and manual assignments of a lot and serial numbers can be done.</a:t>
            </a:r>
            <a:endParaRPr lang="en-US"/>
          </a:p>
        </p:txBody>
      </p:sp>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1994851"/>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3475125"/>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2" name="Text Placeholder 6">
            <a:extLst>
              <a:ext uri="{FF2B5EF4-FFF2-40B4-BE49-F238E27FC236}">
                <a16:creationId xmlns:a16="http://schemas.microsoft.com/office/drawing/2014/main" id="{C42018AD-4975-4CFD-F4D5-58DBAEA7E99A}"/>
              </a:ext>
            </a:extLst>
          </p:cNvPr>
          <p:cNvSpPr txBox="1">
            <a:spLocks/>
          </p:cNvSpPr>
          <p:nvPr/>
        </p:nvSpPr>
        <p:spPr>
          <a:xfrm>
            <a:off x="1734562" y="4773723"/>
            <a:ext cx="9918180" cy="135540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Multiple Locations</a:t>
            </a:r>
            <a:endParaRPr lang="en-US" dirty="0"/>
          </a:p>
          <a:p>
            <a:r>
              <a:rPr lang="en-US" sz="1800" dirty="0">
                <a:latin typeface="+mn-lt"/>
                <a:ea typeface="Arial" panose="020B0604020202020204" pitchFamily="34" charset="0"/>
              </a:rPr>
              <a:t>Manage inventory across a number of sites, including a manufacturing facility, warehouses, distribution hubs, shops, showrooms, and service vehicles.</a:t>
            </a:r>
            <a:endParaRPr lang="en-US" dirty="0"/>
          </a:p>
        </p:txBody>
      </p:sp>
      <p:pic>
        <p:nvPicPr>
          <p:cNvPr id="3" name="Graphic 2" descr="Chevron arrows with solid fill">
            <a:extLst>
              <a:ext uri="{FF2B5EF4-FFF2-40B4-BE49-F238E27FC236}">
                <a16:creationId xmlns:a16="http://schemas.microsoft.com/office/drawing/2014/main" id="{804DFB04-FC4F-2834-9007-C3E387CA7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6962" y="4846724"/>
            <a:ext cx="248124" cy="248124"/>
          </a:xfrm>
          <a:prstGeom prst="rect">
            <a:avLst/>
          </a:prstGeom>
        </p:spPr>
      </p:pic>
    </p:spTree>
    <p:extLst>
      <p:ext uri="{BB962C8B-B14F-4D97-AF65-F5344CB8AC3E}">
        <p14:creationId xmlns:p14="http://schemas.microsoft.com/office/powerpoint/2010/main" val="2472849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C67CD871-A1D0-3B76-7716-4535861F8DC1}"/>
              </a:ext>
            </a:extLst>
          </p:cNvPr>
          <p:cNvSpPr txBox="1">
            <a:spLocks/>
          </p:cNvSpPr>
          <p:nvPr/>
        </p:nvSpPr>
        <p:spPr>
          <a:xfrm>
            <a:off x="1758011" y="1830727"/>
            <a:ext cx="9918177" cy="1160695"/>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ea typeface="Arial" panose="020B0604020202020204" pitchFamily="34" charset="0"/>
              </a:rPr>
              <a:t>Track Locations</a:t>
            </a:r>
            <a:endParaRPr lang="en-US" sz="1900" b="1" dirty="0">
              <a:solidFill>
                <a:srgbClr val="55736D"/>
              </a:solidFill>
              <a:latin typeface="+mn-lt"/>
              <a:ea typeface="Arial" panose="020B0604020202020204" pitchFamily="34" charset="0"/>
              <a:cs typeface="Calibri"/>
            </a:endParaRPr>
          </a:p>
          <a:p>
            <a:r>
              <a:rPr lang="en-US" sz="1800" dirty="0">
                <a:latin typeface="+mn-lt"/>
                <a:ea typeface="Arial" panose="020B0604020202020204" pitchFamily="34" charset="0"/>
              </a:rPr>
              <a:t>Follow the movement of the inventory from one place to another. Include the cost of inventory that is currently in transit.</a:t>
            </a:r>
            <a:endParaRPr lang="en-US" dirty="0"/>
          </a:p>
        </p:txBody>
      </p:sp>
      <p:sp>
        <p:nvSpPr>
          <p:cNvPr id="6" name="Text Placeholder 6">
            <a:extLst>
              <a:ext uri="{FF2B5EF4-FFF2-40B4-BE49-F238E27FC236}">
                <a16:creationId xmlns:a16="http://schemas.microsoft.com/office/drawing/2014/main" id="{2093E2BB-6807-0D5C-821D-BB3303633D5C}"/>
              </a:ext>
            </a:extLst>
          </p:cNvPr>
          <p:cNvSpPr txBox="1">
            <a:spLocks/>
          </p:cNvSpPr>
          <p:nvPr/>
        </p:nvSpPr>
        <p:spPr>
          <a:xfrm>
            <a:off x="1758009" y="3038709"/>
            <a:ext cx="9918180" cy="1355404"/>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solidFill>
                  <a:srgbClr val="55736D"/>
                </a:solidFill>
                <a:latin typeface="+mn-lt"/>
              </a:rPr>
              <a:t>Stock-keeping Units</a:t>
            </a:r>
            <a:endParaRPr lang="en-US"/>
          </a:p>
          <a:p>
            <a:r>
              <a:rPr lang="en-US" sz="1800" dirty="0">
                <a:latin typeface="+mn-lt"/>
                <a:ea typeface="Arial" panose="020B0604020202020204" pitchFamily="34" charset="0"/>
              </a:rPr>
              <a:t>The module assists in calculating the ideal stock levels, eliminating surplus inventory, and averting stockouts by examining historical data and demand patterns. </a:t>
            </a:r>
            <a:endParaRPr lang="en-US" dirty="0">
              <a:latin typeface="+mn-lt"/>
            </a:endParaRPr>
          </a:p>
        </p:txBody>
      </p:sp>
      <p:pic>
        <p:nvPicPr>
          <p:cNvPr id="14" name="Graphic 13" descr="Chevron arrows with solid fill">
            <a:extLst>
              <a:ext uri="{FF2B5EF4-FFF2-40B4-BE49-F238E27FC236}">
                <a16:creationId xmlns:a16="http://schemas.microsoft.com/office/drawing/2014/main" id="{8A40FCF6-B808-9641-5C49-357A26F5A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90" y="1924513"/>
            <a:ext cx="248124" cy="248124"/>
          </a:xfrm>
          <a:prstGeom prst="rect">
            <a:avLst/>
          </a:prstGeom>
        </p:spPr>
      </p:pic>
      <p:pic>
        <p:nvPicPr>
          <p:cNvPr id="15" name="Graphic 14" descr="Chevron arrows with solid fill">
            <a:extLst>
              <a:ext uri="{FF2B5EF4-FFF2-40B4-BE49-F238E27FC236}">
                <a16:creationId xmlns:a16="http://schemas.microsoft.com/office/drawing/2014/main" id="{3DEEE500-EA47-AC30-D1B9-1C661411AA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409" y="3111710"/>
            <a:ext cx="248124" cy="248124"/>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31C652E8-C192-8DAF-4C6D-80B66EFFE5B1}"/>
              </a:ext>
            </a:extLst>
          </p:cNvPr>
          <p:cNvPicPr>
            <a:picLocks noChangeAspect="1"/>
          </p:cNvPicPr>
          <p:nvPr/>
        </p:nvPicPr>
        <p:blipFill>
          <a:blip r:embed="rId4"/>
          <a:stretch>
            <a:fillRect/>
          </a:stretch>
        </p:blipFill>
        <p:spPr>
          <a:xfrm>
            <a:off x="1758011" y="6462624"/>
            <a:ext cx="1527805" cy="341979"/>
          </a:xfrm>
          <a:prstGeom prst="rect">
            <a:avLst/>
          </a:prstGeom>
        </p:spPr>
      </p:pic>
      <p:pic>
        <p:nvPicPr>
          <p:cNvPr id="12" name="Picture 11" descr="A black and orange text&#10;&#10;Description automatically generated">
            <a:extLst>
              <a:ext uri="{FF2B5EF4-FFF2-40B4-BE49-F238E27FC236}">
                <a16:creationId xmlns:a16="http://schemas.microsoft.com/office/drawing/2014/main" id="{78FD57C2-2791-E661-C589-3513BB7A7AA7}"/>
              </a:ext>
            </a:extLst>
          </p:cNvPr>
          <p:cNvPicPr>
            <a:picLocks noChangeAspect="1"/>
          </p:cNvPicPr>
          <p:nvPr/>
        </p:nvPicPr>
        <p:blipFill>
          <a:blip r:embed="rId5"/>
          <a:stretch>
            <a:fillRect/>
          </a:stretch>
        </p:blipFill>
        <p:spPr>
          <a:xfrm>
            <a:off x="10681543" y="6376873"/>
            <a:ext cx="1305876" cy="474864"/>
          </a:xfrm>
          <a:prstGeom prst="rect">
            <a:avLst/>
          </a:prstGeom>
        </p:spPr>
      </p:pic>
      <p:sp>
        <p:nvSpPr>
          <p:cNvPr id="4" name="Text Placeholder 6">
            <a:extLst>
              <a:ext uri="{FF2B5EF4-FFF2-40B4-BE49-F238E27FC236}">
                <a16:creationId xmlns:a16="http://schemas.microsoft.com/office/drawing/2014/main" id="{4685F173-56F1-A885-F7FC-0B51AC764A47}"/>
              </a:ext>
            </a:extLst>
          </p:cNvPr>
          <p:cNvSpPr txBox="1">
            <a:spLocks/>
          </p:cNvSpPr>
          <p:nvPr/>
        </p:nvSpPr>
        <p:spPr>
          <a:xfrm>
            <a:off x="1758010" y="377064"/>
            <a:ext cx="9918177" cy="1524110"/>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Shipping Brokers</a:t>
            </a:r>
            <a:endParaRPr lang="en-US" dirty="0"/>
          </a:p>
          <a:p>
            <a:r>
              <a:rPr lang="en-US" sz="1800" dirty="0">
                <a:latin typeface="+mn-lt"/>
                <a:ea typeface="Arial" panose="020B0604020202020204" pitchFamily="34" charset="0"/>
              </a:rPr>
              <a:t>Establish several shipping agencies and link the shipping times of each to their services. To increase precision, link standard shipping brokers and their services to specific clients or provide that information on transfer or sales orders.</a:t>
            </a:r>
            <a:endParaRPr lang="en-US" dirty="0"/>
          </a:p>
        </p:txBody>
      </p:sp>
      <p:pic>
        <p:nvPicPr>
          <p:cNvPr id="8" name="Graphic 7" descr="Chevron arrows with solid fill">
            <a:extLst>
              <a:ext uri="{FF2B5EF4-FFF2-40B4-BE49-F238E27FC236}">
                <a16:creationId xmlns:a16="http://schemas.microsoft.com/office/drawing/2014/main" id="{F54B6937-4080-FA84-E6BD-0A4846B29C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0089" y="447404"/>
            <a:ext cx="248124" cy="248124"/>
          </a:xfrm>
          <a:prstGeom prst="rect">
            <a:avLst/>
          </a:prstGeom>
        </p:spPr>
      </p:pic>
      <p:sp>
        <p:nvSpPr>
          <p:cNvPr id="10" name="Text Placeholder 6">
            <a:extLst>
              <a:ext uri="{FF2B5EF4-FFF2-40B4-BE49-F238E27FC236}">
                <a16:creationId xmlns:a16="http://schemas.microsoft.com/office/drawing/2014/main" id="{3619C4CA-F802-916C-D76B-3BDEE347314A}"/>
              </a:ext>
            </a:extLst>
          </p:cNvPr>
          <p:cNvSpPr txBox="1">
            <a:spLocks/>
          </p:cNvSpPr>
          <p:nvPr/>
        </p:nvSpPr>
        <p:spPr>
          <a:xfrm>
            <a:off x="1758009" y="4234463"/>
            <a:ext cx="9918180" cy="1683650"/>
          </a:xfrm>
          <a:prstGeom prst="rect">
            <a:avLst/>
          </a:prstGeom>
        </p:spPr>
        <p:txBody>
          <a:bodyPr vert="horz" lIns="0" tIns="45720" rIns="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dirty="0">
                <a:solidFill>
                  <a:srgbClr val="55736D"/>
                </a:solidFill>
                <a:latin typeface="+mn-lt"/>
              </a:rPr>
              <a:t>Calendars</a:t>
            </a:r>
            <a:endParaRPr lang="en-US" dirty="0"/>
          </a:p>
          <a:p>
            <a:r>
              <a:rPr lang="en-US" sz="1800" dirty="0">
                <a:latin typeface="+mn-lt"/>
                <a:ea typeface="Arial" panose="020B0604020202020204" pitchFamily="34" charset="0"/>
              </a:rPr>
              <a:t>Create calendars that include working and non-working days. Assign a default schedule to your clients, suppliers, locations, businesses, shipping service, and service design setup. Adjustments can be made when needed. Employ calendar entries when determining dates on the purchase and scheduling worksheets, as well as sales, exchange, manufacturing, and service orders.</a:t>
            </a:r>
            <a:endParaRPr lang="en-US" dirty="0"/>
          </a:p>
        </p:txBody>
      </p:sp>
      <p:pic>
        <p:nvPicPr>
          <p:cNvPr id="11" name="Graphic 10" descr="Chevron arrows with solid fill">
            <a:extLst>
              <a:ext uri="{FF2B5EF4-FFF2-40B4-BE49-F238E27FC236}">
                <a16:creationId xmlns:a16="http://schemas.microsoft.com/office/drawing/2014/main" id="{A3DE6094-36F0-79C9-671C-26136B8B28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6963" y="4307464"/>
            <a:ext cx="248124" cy="248124"/>
          </a:xfrm>
          <a:prstGeom prst="rect">
            <a:avLst/>
          </a:prstGeom>
        </p:spPr>
      </p:pic>
    </p:spTree>
    <p:extLst>
      <p:ext uri="{BB962C8B-B14F-4D97-AF65-F5344CB8AC3E}">
        <p14:creationId xmlns:p14="http://schemas.microsoft.com/office/powerpoint/2010/main" val="1544632014"/>
      </p:ext>
    </p:extLst>
  </p:cSld>
  <p:clrMapOvr>
    <a:masterClrMapping/>
  </p:clrMapOvr>
</p:sld>
</file>

<file path=ppt/theme/theme1.xml><?xml version="1.0" encoding="utf-8"?>
<a:theme xmlns:a="http://schemas.openxmlformats.org/drawingml/2006/main" name="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Title goes Here" id="{216E2A47-1B33-481B-B469-F891BA0BB112}" vid="{A834A686-415F-444B-99EF-70560C1C6F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Modern clean sophisticated presentation</Template>
  <TotalTime>1272</TotalTime>
  <Words>5496</Words>
  <Application>Microsoft Office PowerPoint</Application>
  <PresentationFormat>Widescreen</PresentationFormat>
  <Paragraphs>345</Paragraphs>
  <Slides>60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Calibri Light</vt:lpstr>
      <vt:lpstr>Sagona ExtraLight</vt:lpstr>
      <vt:lpstr>Speak Pro</vt:lpstr>
      <vt:lpstr>Wingdings</vt:lpstr>
      <vt:lpstr>Office Theme</vt:lpstr>
      <vt:lpstr>NEWTON ENTERPRISE plus</vt:lpstr>
      <vt:lpstr>Table of Contents</vt:lpstr>
      <vt:lpstr>Procurement Management</vt:lpstr>
      <vt:lpstr>PowerPoint Presentation</vt:lpstr>
      <vt:lpstr>PowerPoint Presentation</vt:lpstr>
      <vt:lpstr>PowerPoint Presentation</vt:lpstr>
      <vt:lpstr>Inventory Management</vt:lpstr>
      <vt:lpstr>PowerPoint Presentation</vt:lpstr>
      <vt:lpstr>PowerPoint Presentation</vt:lpstr>
      <vt:lpstr>PowerPoint Presentation</vt:lpstr>
      <vt:lpstr>PowerPoint Presentation</vt:lpstr>
      <vt:lpstr>Sales Management</vt:lpstr>
      <vt:lpstr>PowerPoint Presentation</vt:lpstr>
      <vt:lpstr>PowerPoint Presentation</vt:lpstr>
      <vt:lpstr>Marketing &amp; Sales</vt:lpstr>
      <vt:lpstr>PowerPoint Presentation</vt:lpstr>
      <vt:lpstr>Delivery &amp; Sales</vt:lpstr>
      <vt:lpstr>PowerPoint Presentation</vt:lpstr>
      <vt:lpstr>PowerPoint Presentation</vt:lpstr>
      <vt:lpstr>Supply Chain Management</vt:lpstr>
      <vt:lpstr>PowerPoint Presentation</vt:lpstr>
      <vt:lpstr>Payable and Purchase</vt:lpstr>
      <vt:lpstr>PowerPoint Presentation</vt:lpstr>
      <vt:lpstr>PowerPoint Presentation</vt:lpstr>
      <vt:lpstr>Plan for Supply and Availability</vt:lpstr>
      <vt:lpstr>PowerPoint Presentation</vt:lpstr>
      <vt:lpstr>Manufacturing Management</vt:lpstr>
      <vt:lpstr>PowerPoint Presentation</vt:lpstr>
      <vt:lpstr>PowerPoint Presentation</vt:lpstr>
      <vt:lpstr>Production Management</vt:lpstr>
      <vt:lpstr>PowerPoint Presentation</vt:lpstr>
      <vt:lpstr>PowerPoint Presentation</vt:lpstr>
      <vt:lpstr>Maintenance</vt:lpstr>
      <vt:lpstr>PowerPoint Presentation</vt:lpstr>
      <vt:lpstr>Finance Management</vt:lpstr>
      <vt:lpstr>PowerPoint Presentation</vt:lpstr>
      <vt:lpstr>PowerPoint Presentation</vt:lpstr>
      <vt:lpstr>Financial Management - Overview</vt:lpstr>
      <vt:lpstr>PowerPoint Presentation</vt:lpstr>
      <vt:lpstr>PowerPoint Presentation</vt:lpstr>
      <vt:lpstr>Cash Management</vt:lpstr>
      <vt:lpstr>PowerPoint Presentation</vt:lpstr>
      <vt:lpstr>PowerPoint Presentation</vt:lpstr>
      <vt:lpstr>Warehouse Management </vt:lpstr>
      <vt:lpstr>PowerPoint Presentation</vt:lpstr>
      <vt:lpstr>PowerPoint Presentation</vt:lpstr>
      <vt:lpstr>HR Management</vt:lpstr>
      <vt:lpstr>PowerPoint Presentation</vt:lpstr>
      <vt:lpstr>Payroll Management</vt:lpstr>
      <vt:lpstr>PowerPoint Presentation</vt:lpstr>
      <vt:lpstr>Supplier Relationship Management</vt:lpstr>
      <vt:lpstr>PowerPoint Presentation</vt:lpstr>
      <vt:lpstr>Project Management</vt:lpstr>
      <vt:lpstr>PowerPoint Presentation</vt:lpstr>
      <vt:lpstr>PowerPoint Presentation</vt:lpstr>
      <vt:lpstr>Service Management</vt:lpstr>
      <vt:lpstr>PowerPoint Presentation</vt:lpstr>
      <vt:lpstr>Reporting &amp; Analytics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NEWTON ENTERPRISE</dc:title>
  <dc:creator>Rakhi Sahay</dc:creator>
  <cp:lastModifiedBy>Gaurav Newatiya</cp:lastModifiedBy>
  <cp:revision>421</cp:revision>
  <dcterms:created xsi:type="dcterms:W3CDTF">2023-07-07T07:35:54Z</dcterms:created>
  <dcterms:modified xsi:type="dcterms:W3CDTF">2023-10-09T09:27:23Z</dcterms:modified>
</cp:coreProperties>
</file>